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2"/>
  </p:sldMasterIdLst>
  <p:notesMasterIdLst>
    <p:notesMasterId r:id="rId42"/>
  </p:notesMasterIdLst>
  <p:sldIdLst>
    <p:sldId id="262"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Open Sans" panose="020B0606030504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hC3ZqJHuU6MW6mNgXSPrjMuVx+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73"/>
  </p:normalViewPr>
  <p:slideViewPr>
    <p:cSldViewPr snapToGrid="0">
      <p:cViewPr varScale="1">
        <p:scale>
          <a:sx n="115" d="100"/>
          <a:sy n="115" d="100"/>
        </p:scale>
        <p:origin x="71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8" Type="http://customschemas.google.com/relationships/presentationmetadata" Target="metadata"/><Relationship Id="rId5" Type="http://schemas.openxmlformats.org/officeDocument/2006/relationships/slide" Target="slides/slide3.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178" name="Google Shape;17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2ee0ae5379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12ee0ae5379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2ed605734b_1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12ed605734b_1_2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192" name="Google Shape;192;g12ed605734b_1_2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2ed605734b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2ed605734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2ed605734b_1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12ed605734b_1_1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a:p>
        </p:txBody>
      </p:sp>
      <p:sp>
        <p:nvSpPr>
          <p:cNvPr id="229" name="Google Shape;229;g12ed605734b_1_1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2ed605734b_1_2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g12ed605734b_1_2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g12ed605734b_1_2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2e90211810_0_3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g12e90211810_0_3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310" name="Google Shape;310;g12e90211810_0_3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2ee0ae5379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g12ee0ae5379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378" name="Google Shape;37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2e90211810_0_4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2e90211810_0_4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391" name="Google Shape;391;g12e90211810_0_4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5" name="Google Shape;46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7" name="Google Shape;50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2e90211810_0_4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g12e90211810_0_4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518" name="Google Shape;518;g12e90211810_0_4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2e90211810_0_7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12e90211810_0_7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g12e90211810_0_7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2ee0ae5379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12ee0ae5379_0_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g12ee0ae5379_0_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2ee0ae5379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12ee0ae5379_0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g12ee0ae5379_0_9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2e90211810_0_7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2e90211810_0_7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587" name="Google Shape;587;g12e90211810_0_7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2e90211810_0_5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12e90211810_0_5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594" name="Google Shape;594;g12e90211810_0_5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12e90211810_0_7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12e90211810_0_7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g12e90211810_0_7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12e90211810_0_7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12e90211810_0_7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0" name="Google Shape;650;g12e90211810_0_7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12e90211810_0_6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g12e90211810_0_6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657" name="Google Shape;657;g12e90211810_0_6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5" name="Google Shape;70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706" name="Google Shape;70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endParaRPr/>
          </a:p>
        </p:txBody>
      </p:sp>
      <p:sp>
        <p:nvSpPr>
          <p:cNvPr id="713" name="Google Shape;713;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12e90211810_0_3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g12e90211810_0_3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g12e90211810_0_3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8" name="Google Shape;72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9" name="Google Shape;72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12ee0ae5379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12ee0ae5379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g12ee0ae5379_0_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6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6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6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7"/>
        <p:cNvGrpSpPr/>
        <p:nvPr/>
      </p:nvGrpSpPr>
      <p:grpSpPr>
        <a:xfrm>
          <a:off x="0" y="0"/>
          <a:ext cx="0" cy="0"/>
          <a:chOff x="0" y="0"/>
          <a:chExt cx="0" cy="0"/>
        </a:xfrm>
      </p:grpSpPr>
      <p:sp>
        <p:nvSpPr>
          <p:cNvPr id="38" name="Google Shape;38;p6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0" name="Google Shape;40;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69"/>
          <p:cNvSpPr>
            <a:spLocks noGrp="1"/>
          </p:cNvSpPr>
          <p:nvPr>
            <p:ph type="pic" idx="2"/>
          </p:nvPr>
        </p:nvSpPr>
        <p:spPr>
          <a:xfrm>
            <a:off x="5183188" y="987425"/>
            <a:ext cx="6172200" cy="4873625"/>
          </a:xfrm>
          <a:prstGeom prst="rect">
            <a:avLst/>
          </a:prstGeom>
          <a:noFill/>
          <a:ln>
            <a:noFill/>
          </a:ln>
        </p:spPr>
      </p:sp>
      <p:sp>
        <p:nvSpPr>
          <p:cNvPr id="46" name="Google Shape;46;p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7" name="Google Shape;47;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
        <p:cNvGrpSpPr/>
        <p:nvPr/>
      </p:nvGrpSpPr>
      <p:grpSpPr>
        <a:xfrm>
          <a:off x="0" y="0"/>
          <a:ext cx="0" cy="0"/>
          <a:chOff x="0" y="0"/>
          <a:chExt cx="0" cy="0"/>
        </a:xfrm>
      </p:grpSpPr>
      <p:sp>
        <p:nvSpPr>
          <p:cNvPr id="51" name="Google Shape;51;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3" name="Google Shape;53;p7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4" name="Google Shape;54;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
        <p:cNvGrpSpPr/>
        <p:nvPr/>
      </p:nvGrpSpPr>
      <p:grpSpPr>
        <a:xfrm>
          <a:off x="0" y="0"/>
          <a:ext cx="0" cy="0"/>
          <a:chOff x="0" y="0"/>
          <a:chExt cx="0" cy="0"/>
        </a:xfrm>
      </p:grpSpPr>
      <p:sp>
        <p:nvSpPr>
          <p:cNvPr id="58" name="Google Shape;58;p7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7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0" name="Google Shape;60;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7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7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7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edcap.link/CNTIRBpersonnelrequestfor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med.upenn.edu/dac/irb-compliance.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accounts.seas.upenn.edu/passw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bitbucket.org/iee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s://github.com/ieeg-porta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brainsciencecenter.github.io/bscLPC/docs/clusterEnvironment/access/"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redcap.med.upenn.edu/surveys/?s=YbCvd4"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https://redcap.med.upenn.edu/" TargetMode="External"/><Relationship Id="rId4" Type="http://schemas.openxmlformats.org/officeDocument/2006/relationships/hyperlink" Target="https://helpdesk.pmacs.upenn.edu/"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mynotebook.labarchives.com/login"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Human Subjects Protections</a:t>
            </a:r>
            <a:endParaRPr/>
          </a:p>
        </p:txBody>
      </p:sp>
      <p:sp>
        <p:nvSpPr>
          <p:cNvPr id="148" name="Google Shape;148;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800"/>
              <a:buChar char="•"/>
            </a:pPr>
            <a:r>
              <a:rPr lang="en-US" dirty="0"/>
              <a:t>Research involving human subjects and data</a:t>
            </a:r>
            <a:endParaRPr dirty="0"/>
          </a:p>
          <a:p>
            <a:pPr marL="228600" lvl="0" indent="-228600" algn="l" rtl="0">
              <a:lnSpc>
                <a:spcPct val="90000"/>
              </a:lnSpc>
              <a:spcBef>
                <a:spcPts val="1000"/>
              </a:spcBef>
              <a:spcAft>
                <a:spcPts val="0"/>
              </a:spcAft>
              <a:buClr>
                <a:schemeClr val="dk1"/>
              </a:buClr>
              <a:buSzPts val="2800"/>
              <a:buChar char="•"/>
            </a:pPr>
            <a:r>
              <a:rPr lang="en-US" dirty="0"/>
              <a:t>Requires IRB approval</a:t>
            </a:r>
            <a:endParaRPr dirty="0"/>
          </a:p>
          <a:p>
            <a:pPr marL="685800" lvl="1" indent="-228600" algn="l" rtl="0">
              <a:lnSpc>
                <a:spcPct val="90000"/>
              </a:lnSpc>
              <a:spcBef>
                <a:spcPts val="500"/>
              </a:spcBef>
              <a:spcAft>
                <a:spcPts val="0"/>
              </a:spcAft>
              <a:buClr>
                <a:schemeClr val="dk1"/>
              </a:buClr>
              <a:buSzPts val="2400"/>
              <a:buChar char="•"/>
            </a:pPr>
            <a:r>
              <a:rPr lang="en-US" dirty="0"/>
              <a:t>IRB protocols defines study activities involving Human Subjects and the study team allowed to do those activities </a:t>
            </a:r>
            <a:endParaRPr dirty="0"/>
          </a:p>
          <a:p>
            <a:pPr marL="685800" lvl="1" indent="-190500" algn="l" rtl="0">
              <a:lnSpc>
                <a:spcPct val="90000"/>
              </a:lnSpc>
              <a:spcBef>
                <a:spcPts val="500"/>
              </a:spcBef>
              <a:spcAft>
                <a:spcPts val="0"/>
              </a:spcAft>
              <a:buSzPts val="1800"/>
              <a:buChar char="•"/>
            </a:pPr>
            <a:r>
              <a:rPr lang="en-US" dirty="0"/>
              <a:t>Survey form to be added to protocols: </a:t>
            </a:r>
            <a:r>
              <a:rPr lang="en-US" u="sng" dirty="0">
                <a:solidFill>
                  <a:schemeClr val="hlink"/>
                </a:solidFill>
                <a:hlinkClick r:id="rId3"/>
              </a:rPr>
              <a:t>https://redcap.link/CNTIRBpersonnelrequestform</a:t>
            </a:r>
            <a:endParaRPr dirty="0"/>
          </a:p>
          <a:p>
            <a:pPr marL="228600" lvl="0" indent="-228600" algn="l" rtl="0">
              <a:lnSpc>
                <a:spcPct val="90000"/>
              </a:lnSpc>
              <a:spcBef>
                <a:spcPts val="1000"/>
              </a:spcBef>
              <a:spcAft>
                <a:spcPts val="0"/>
              </a:spcAft>
              <a:buClr>
                <a:schemeClr val="dk1"/>
              </a:buClr>
              <a:buSzPts val="2800"/>
              <a:buChar char="•"/>
            </a:pPr>
            <a:r>
              <a:rPr lang="en-US" dirty="0"/>
              <a:t>Training – email PDF certificates to Carolyn:  *part of the survey form</a:t>
            </a:r>
            <a:endParaRPr dirty="0"/>
          </a:p>
          <a:p>
            <a:pPr marL="685800" lvl="1" indent="-228600" algn="l" rtl="0">
              <a:lnSpc>
                <a:spcPct val="90000"/>
              </a:lnSpc>
              <a:spcBef>
                <a:spcPts val="500"/>
              </a:spcBef>
              <a:spcAft>
                <a:spcPts val="0"/>
              </a:spcAft>
              <a:buClr>
                <a:schemeClr val="dk1"/>
              </a:buClr>
              <a:buSzPts val="2400"/>
              <a:buChar char="•"/>
            </a:pPr>
            <a:r>
              <a:rPr lang="en-US" dirty="0"/>
              <a:t>HIPAA (personal health information protections)</a:t>
            </a:r>
            <a:endParaRPr dirty="0"/>
          </a:p>
          <a:p>
            <a:pPr marL="1143000" lvl="2" indent="-228600" algn="l" rtl="0">
              <a:lnSpc>
                <a:spcPct val="90000"/>
              </a:lnSpc>
              <a:spcBef>
                <a:spcPts val="500"/>
              </a:spcBef>
              <a:spcAft>
                <a:spcPts val="0"/>
              </a:spcAft>
              <a:buClr>
                <a:schemeClr val="dk1"/>
              </a:buClr>
              <a:buSzPts val="2000"/>
              <a:buChar char="•"/>
            </a:pPr>
            <a:r>
              <a:rPr lang="en-US" dirty="0" err="1"/>
              <a:t>Knowledgelink</a:t>
            </a:r>
            <a:r>
              <a:rPr lang="en-US" dirty="0"/>
              <a:t>: Protecting Patient Information (HIPAA)</a:t>
            </a:r>
            <a:r>
              <a:rPr lang="en-US" sz="1800" dirty="0"/>
              <a:t> (COURSE HS.30006.ITEM.HIPAA_Y19)</a:t>
            </a:r>
            <a:endParaRPr dirty="0"/>
          </a:p>
          <a:p>
            <a:pPr marL="685800" lvl="1" indent="-228600" algn="l" rtl="0">
              <a:lnSpc>
                <a:spcPct val="90000"/>
              </a:lnSpc>
              <a:spcBef>
                <a:spcPts val="500"/>
              </a:spcBef>
              <a:spcAft>
                <a:spcPts val="0"/>
              </a:spcAft>
              <a:buClr>
                <a:schemeClr val="dk1"/>
              </a:buClr>
              <a:buSzPts val="2400"/>
              <a:buChar char="•"/>
            </a:pPr>
            <a:r>
              <a:rPr lang="en-US" dirty="0"/>
              <a:t>CITI (human research protections)</a:t>
            </a:r>
            <a:endParaRPr dirty="0"/>
          </a:p>
          <a:p>
            <a:pPr marL="1143000" lvl="2" indent="-228600" algn="l" rtl="0">
              <a:lnSpc>
                <a:spcPct val="90000"/>
              </a:lnSpc>
              <a:spcBef>
                <a:spcPts val="500"/>
              </a:spcBef>
              <a:spcAft>
                <a:spcPts val="0"/>
              </a:spcAft>
              <a:buClr>
                <a:schemeClr val="dk1"/>
              </a:buClr>
              <a:buSzPts val="2000"/>
              <a:buChar char="•"/>
            </a:pPr>
            <a:r>
              <a:rPr lang="en-US" dirty="0" err="1"/>
              <a:t>Citiprogram.org</a:t>
            </a:r>
            <a:r>
              <a:rPr lang="en-US" dirty="0"/>
              <a:t> (requires a </a:t>
            </a:r>
            <a:r>
              <a:rPr lang="en-US" dirty="0" err="1"/>
              <a:t>PennKey</a:t>
            </a:r>
            <a:r>
              <a:rPr lang="en-US" dirty="0"/>
              <a:t> and </a:t>
            </a:r>
            <a:r>
              <a:rPr lang="en-US" dirty="0" err="1"/>
              <a:t>PennID</a:t>
            </a:r>
            <a:r>
              <a:rPr lang="en-US" dirty="0"/>
              <a:t> number): Biomedical Basic Course</a:t>
            </a:r>
            <a:endParaRPr dirty="0"/>
          </a:p>
          <a:p>
            <a:pPr marL="228600" lvl="0" indent="-228600" algn="l" rtl="0">
              <a:lnSpc>
                <a:spcPct val="90000"/>
              </a:lnSpc>
              <a:spcBef>
                <a:spcPts val="1000"/>
              </a:spcBef>
              <a:spcAft>
                <a:spcPts val="0"/>
              </a:spcAft>
              <a:buClr>
                <a:schemeClr val="dk1"/>
              </a:buClr>
              <a:buSzPts val="2800"/>
              <a:buChar char="•"/>
            </a:pPr>
            <a:r>
              <a:rPr lang="en-US" dirty="0"/>
              <a:t>HIPAA Security Rule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What is PHI?</a:t>
            </a:r>
            <a:endParaRPr/>
          </a:p>
        </p:txBody>
      </p:sp>
      <p:sp>
        <p:nvSpPr>
          <p:cNvPr id="167" name="Google Shape;167;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(Protected Health Information)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18 HIPAA Identifiers – direct identifiers</a:t>
            </a:r>
            <a:br>
              <a:rPr lang="en-US"/>
            </a:br>
            <a:endParaRPr/>
          </a:p>
        </p:txBody>
      </p:sp>
      <p:sp>
        <p:nvSpPr>
          <p:cNvPr id="173" name="Google Shape;173;p13"/>
          <p:cNvSpPr txBox="1">
            <a:spLocks noGrp="1"/>
          </p:cNvSpPr>
          <p:nvPr>
            <p:ph type="body" idx="1"/>
          </p:nvPr>
        </p:nvSpPr>
        <p:spPr>
          <a:xfrm>
            <a:off x="838200" y="1316338"/>
            <a:ext cx="5181600" cy="515390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700"/>
              <a:buChar char="•"/>
            </a:pPr>
            <a:r>
              <a:rPr lang="en-US" sz="1700"/>
              <a:t>Name</a:t>
            </a:r>
            <a:endParaRPr/>
          </a:p>
          <a:p>
            <a:pPr marL="228600" lvl="0" indent="-228600" algn="l" rtl="0">
              <a:lnSpc>
                <a:spcPct val="90000"/>
              </a:lnSpc>
              <a:spcBef>
                <a:spcPts val="1000"/>
              </a:spcBef>
              <a:spcAft>
                <a:spcPts val="0"/>
              </a:spcAft>
              <a:buClr>
                <a:schemeClr val="dk1"/>
              </a:buClr>
              <a:buSzPts val="1700"/>
              <a:buChar char="•"/>
            </a:pPr>
            <a:r>
              <a:rPr lang="en-US" sz="1700"/>
              <a:t>Address (all geographic subdivisions smaller than state, including street address, city county, and zip code)</a:t>
            </a:r>
            <a:endParaRPr/>
          </a:p>
          <a:p>
            <a:pPr marL="228600" lvl="0" indent="-228600" algn="l" rtl="0">
              <a:lnSpc>
                <a:spcPct val="90000"/>
              </a:lnSpc>
              <a:spcBef>
                <a:spcPts val="1000"/>
              </a:spcBef>
              <a:spcAft>
                <a:spcPts val="0"/>
              </a:spcAft>
              <a:buClr>
                <a:schemeClr val="dk1"/>
              </a:buClr>
              <a:buSzPts val="1700"/>
              <a:buChar char="•"/>
            </a:pPr>
            <a:r>
              <a:rPr lang="en-US" sz="1700"/>
              <a:t>All elements of dates (except year) for dates directly related to an individual, including birth date, admission date, discharge date, date of death; and all ages over 89 and all elements of dates (including year) indicative of such age, except that such ages and elements may be aggregated into a single category of age 90 or older</a:t>
            </a:r>
            <a:endParaRPr/>
          </a:p>
          <a:p>
            <a:pPr marL="228600" lvl="0" indent="-228600" algn="l" rtl="0">
              <a:lnSpc>
                <a:spcPct val="90000"/>
              </a:lnSpc>
              <a:spcBef>
                <a:spcPts val="1000"/>
              </a:spcBef>
              <a:spcAft>
                <a:spcPts val="0"/>
              </a:spcAft>
              <a:buClr>
                <a:schemeClr val="dk1"/>
              </a:buClr>
              <a:buSzPts val="1700"/>
              <a:buChar char="•"/>
            </a:pPr>
            <a:r>
              <a:rPr lang="en-US" sz="1700"/>
              <a:t>Telephone numbers</a:t>
            </a:r>
            <a:endParaRPr/>
          </a:p>
          <a:p>
            <a:pPr marL="228600" lvl="0" indent="-228600" algn="l" rtl="0">
              <a:lnSpc>
                <a:spcPct val="90000"/>
              </a:lnSpc>
              <a:spcBef>
                <a:spcPts val="1000"/>
              </a:spcBef>
              <a:spcAft>
                <a:spcPts val="0"/>
              </a:spcAft>
              <a:buClr>
                <a:schemeClr val="dk1"/>
              </a:buClr>
              <a:buSzPts val="1700"/>
              <a:buChar char="•"/>
            </a:pPr>
            <a:r>
              <a:rPr lang="en-US" sz="1700"/>
              <a:t>Fax number</a:t>
            </a:r>
            <a:endParaRPr/>
          </a:p>
          <a:p>
            <a:pPr marL="228600" lvl="0" indent="-228600" algn="l" rtl="0">
              <a:lnSpc>
                <a:spcPct val="90000"/>
              </a:lnSpc>
              <a:spcBef>
                <a:spcPts val="1000"/>
              </a:spcBef>
              <a:spcAft>
                <a:spcPts val="0"/>
              </a:spcAft>
              <a:buClr>
                <a:schemeClr val="dk1"/>
              </a:buClr>
              <a:buSzPts val="1700"/>
              <a:buChar char="•"/>
            </a:pPr>
            <a:r>
              <a:rPr lang="en-US" sz="1700"/>
              <a:t>Email address</a:t>
            </a:r>
            <a:endParaRPr/>
          </a:p>
          <a:p>
            <a:pPr marL="228600" lvl="0" indent="-228600" algn="l" rtl="0">
              <a:lnSpc>
                <a:spcPct val="90000"/>
              </a:lnSpc>
              <a:spcBef>
                <a:spcPts val="1000"/>
              </a:spcBef>
              <a:spcAft>
                <a:spcPts val="0"/>
              </a:spcAft>
              <a:buClr>
                <a:schemeClr val="dk1"/>
              </a:buClr>
              <a:buSzPts val="1700"/>
              <a:buChar char="•"/>
            </a:pPr>
            <a:r>
              <a:rPr lang="en-US" sz="1700"/>
              <a:t>Social Security Number</a:t>
            </a:r>
            <a:endParaRPr/>
          </a:p>
        </p:txBody>
      </p:sp>
      <p:sp>
        <p:nvSpPr>
          <p:cNvPr id="174" name="Google Shape;174;p13"/>
          <p:cNvSpPr txBox="1">
            <a:spLocks noGrp="1"/>
          </p:cNvSpPr>
          <p:nvPr>
            <p:ph type="body" idx="2"/>
          </p:nvPr>
        </p:nvSpPr>
        <p:spPr>
          <a:xfrm>
            <a:off x="6172200" y="1316338"/>
            <a:ext cx="5181600" cy="515390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700"/>
              <a:buChar char="•"/>
            </a:pPr>
            <a:r>
              <a:rPr lang="en-US" sz="1700"/>
              <a:t>Medical record number</a:t>
            </a:r>
            <a:endParaRPr/>
          </a:p>
          <a:p>
            <a:pPr marL="228600" lvl="0" indent="-228600" algn="l" rtl="0">
              <a:lnSpc>
                <a:spcPct val="90000"/>
              </a:lnSpc>
              <a:spcBef>
                <a:spcPts val="1000"/>
              </a:spcBef>
              <a:spcAft>
                <a:spcPts val="0"/>
              </a:spcAft>
              <a:buClr>
                <a:schemeClr val="dk1"/>
              </a:buClr>
              <a:buSzPts val="1700"/>
              <a:buChar char="•"/>
            </a:pPr>
            <a:r>
              <a:rPr lang="en-US" sz="1700"/>
              <a:t>Health plan beneficiary number</a:t>
            </a:r>
            <a:endParaRPr/>
          </a:p>
          <a:p>
            <a:pPr marL="228600" lvl="0" indent="-228600" algn="l" rtl="0">
              <a:lnSpc>
                <a:spcPct val="90000"/>
              </a:lnSpc>
              <a:spcBef>
                <a:spcPts val="1000"/>
              </a:spcBef>
              <a:spcAft>
                <a:spcPts val="0"/>
              </a:spcAft>
              <a:buClr>
                <a:schemeClr val="dk1"/>
              </a:buClr>
              <a:buSzPts val="1700"/>
              <a:buChar char="•"/>
            </a:pPr>
            <a:r>
              <a:rPr lang="en-US" sz="1700"/>
              <a:t>Account number</a:t>
            </a:r>
            <a:endParaRPr/>
          </a:p>
          <a:p>
            <a:pPr marL="228600" lvl="0" indent="-228600" algn="l" rtl="0">
              <a:lnSpc>
                <a:spcPct val="90000"/>
              </a:lnSpc>
              <a:spcBef>
                <a:spcPts val="1000"/>
              </a:spcBef>
              <a:spcAft>
                <a:spcPts val="0"/>
              </a:spcAft>
              <a:buClr>
                <a:schemeClr val="dk1"/>
              </a:buClr>
              <a:buSzPts val="1700"/>
              <a:buChar char="•"/>
            </a:pPr>
            <a:r>
              <a:rPr lang="en-US" sz="1700"/>
              <a:t>Certificate or license number</a:t>
            </a:r>
            <a:endParaRPr/>
          </a:p>
          <a:p>
            <a:pPr marL="228600" lvl="0" indent="-228600" algn="l" rtl="0">
              <a:lnSpc>
                <a:spcPct val="90000"/>
              </a:lnSpc>
              <a:spcBef>
                <a:spcPts val="1000"/>
              </a:spcBef>
              <a:spcAft>
                <a:spcPts val="0"/>
              </a:spcAft>
              <a:buClr>
                <a:schemeClr val="dk1"/>
              </a:buClr>
              <a:buSzPts val="1700"/>
              <a:buChar char="•"/>
            </a:pPr>
            <a:r>
              <a:rPr lang="en-US" sz="1700"/>
              <a:t>Vehicle identifiers and serial numbers, including license plate numbers</a:t>
            </a:r>
            <a:endParaRPr/>
          </a:p>
          <a:p>
            <a:pPr marL="228600" lvl="0" indent="-228600" algn="l" rtl="0">
              <a:lnSpc>
                <a:spcPct val="90000"/>
              </a:lnSpc>
              <a:spcBef>
                <a:spcPts val="1000"/>
              </a:spcBef>
              <a:spcAft>
                <a:spcPts val="0"/>
              </a:spcAft>
              <a:buClr>
                <a:schemeClr val="dk1"/>
              </a:buClr>
              <a:buSzPts val="1700"/>
              <a:buChar char="•"/>
            </a:pPr>
            <a:r>
              <a:rPr lang="en-US" sz="1700"/>
              <a:t>Device identifiers and serial numbers</a:t>
            </a:r>
            <a:endParaRPr/>
          </a:p>
          <a:p>
            <a:pPr marL="228600" lvl="0" indent="-228600" algn="l" rtl="0">
              <a:lnSpc>
                <a:spcPct val="90000"/>
              </a:lnSpc>
              <a:spcBef>
                <a:spcPts val="1000"/>
              </a:spcBef>
              <a:spcAft>
                <a:spcPts val="0"/>
              </a:spcAft>
              <a:buClr>
                <a:schemeClr val="dk1"/>
              </a:buClr>
              <a:buSzPts val="1700"/>
              <a:buChar char="•"/>
            </a:pPr>
            <a:r>
              <a:rPr lang="en-US" sz="1700"/>
              <a:t>Web URL</a:t>
            </a:r>
            <a:endParaRPr/>
          </a:p>
          <a:p>
            <a:pPr marL="228600" lvl="0" indent="-228600" algn="l" rtl="0">
              <a:lnSpc>
                <a:spcPct val="90000"/>
              </a:lnSpc>
              <a:spcBef>
                <a:spcPts val="1000"/>
              </a:spcBef>
              <a:spcAft>
                <a:spcPts val="0"/>
              </a:spcAft>
              <a:buClr>
                <a:schemeClr val="dk1"/>
              </a:buClr>
              <a:buSzPts val="1700"/>
              <a:buChar char="•"/>
            </a:pPr>
            <a:r>
              <a:rPr lang="en-US" sz="1700"/>
              <a:t>Internet Protocol (IP) Address</a:t>
            </a:r>
            <a:endParaRPr/>
          </a:p>
          <a:p>
            <a:pPr marL="228600" lvl="0" indent="-228600" algn="l" rtl="0">
              <a:lnSpc>
                <a:spcPct val="90000"/>
              </a:lnSpc>
              <a:spcBef>
                <a:spcPts val="1000"/>
              </a:spcBef>
              <a:spcAft>
                <a:spcPts val="0"/>
              </a:spcAft>
              <a:buClr>
                <a:schemeClr val="dk1"/>
              </a:buClr>
              <a:buSzPts val="1700"/>
              <a:buChar char="•"/>
            </a:pPr>
            <a:r>
              <a:rPr lang="en-US" sz="1700"/>
              <a:t>Biometric identifiers, including finger and voice prints</a:t>
            </a:r>
            <a:endParaRPr/>
          </a:p>
          <a:p>
            <a:pPr marL="228600" lvl="0" indent="-228600" algn="l" rtl="0">
              <a:lnSpc>
                <a:spcPct val="90000"/>
              </a:lnSpc>
              <a:spcBef>
                <a:spcPts val="1000"/>
              </a:spcBef>
              <a:spcAft>
                <a:spcPts val="0"/>
              </a:spcAft>
              <a:buClr>
                <a:schemeClr val="dk1"/>
              </a:buClr>
              <a:buSzPts val="1700"/>
              <a:buChar char="•"/>
            </a:pPr>
            <a:r>
              <a:rPr lang="en-US" sz="1700"/>
              <a:t>Full-face photographs and any comparable images</a:t>
            </a:r>
            <a:endParaRPr/>
          </a:p>
          <a:p>
            <a:pPr marL="228600" lvl="0" indent="-228600" algn="l" rtl="0">
              <a:lnSpc>
                <a:spcPct val="90000"/>
              </a:lnSpc>
              <a:spcBef>
                <a:spcPts val="1000"/>
              </a:spcBef>
              <a:spcAft>
                <a:spcPts val="0"/>
              </a:spcAft>
              <a:buClr>
                <a:schemeClr val="dk1"/>
              </a:buClr>
              <a:buSzPts val="1700"/>
              <a:buChar char="•"/>
            </a:pPr>
            <a:r>
              <a:rPr lang="en-US" sz="1700"/>
              <a:t>Any other characteristic that could uniquely identify the individual</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Datasets are ____ if they contain _____ .</a:t>
            </a:r>
            <a:endParaRPr/>
          </a:p>
        </p:txBody>
      </p:sp>
      <p:sp>
        <p:nvSpPr>
          <p:cNvPr id="181" name="Google Shape;18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Fully Identifiable =&gt; Any 1 of the 18 HIPAA identifiers are included</a:t>
            </a:r>
            <a:endParaRPr/>
          </a:p>
          <a:p>
            <a:pPr marL="0" lvl="0" indent="0" algn="l" rtl="0">
              <a:lnSpc>
                <a:spcPct val="90000"/>
              </a:lnSpc>
              <a:spcBef>
                <a:spcPts val="1000"/>
              </a:spcBef>
              <a:spcAft>
                <a:spcPts val="0"/>
              </a:spcAft>
              <a:buClr>
                <a:schemeClr val="dk1"/>
              </a:buClr>
              <a:buSzPts val="2800"/>
              <a:buNone/>
            </a:pPr>
            <a:r>
              <a:rPr lang="en-US"/>
              <a:t>				</a:t>
            </a:r>
            <a:endParaRPr/>
          </a:p>
          <a:p>
            <a:pPr marL="0" lvl="0" indent="0" algn="l" rtl="0">
              <a:lnSpc>
                <a:spcPct val="90000"/>
              </a:lnSpc>
              <a:spcBef>
                <a:spcPts val="1000"/>
              </a:spcBef>
              <a:spcAft>
                <a:spcPts val="0"/>
              </a:spcAft>
              <a:buClr>
                <a:schemeClr val="dk1"/>
              </a:buClr>
              <a:buSzPts val="2800"/>
              <a:buNone/>
            </a:pPr>
            <a:r>
              <a:rPr lang="en-US"/>
              <a:t>Limited =&gt; Dates, city/town, state or zip code 		</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Anonymized =&gt; All identifiers removed </a:t>
            </a:r>
            <a:endParaRPr/>
          </a:p>
        </p:txBody>
      </p:sp>
      <p:sp>
        <p:nvSpPr>
          <p:cNvPr id="182" name="Google Shape;182;p14"/>
          <p:cNvSpPr txBox="1"/>
          <p:nvPr/>
        </p:nvSpPr>
        <p:spPr>
          <a:xfrm>
            <a:off x="8262173" y="1681162"/>
            <a:ext cx="2170289" cy="823912"/>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2400"/>
              <a:buFont typeface="Arial"/>
              <a:buNone/>
            </a:pP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12ee0ae5379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CNT Data</a:t>
            </a:r>
            <a:endParaRPr/>
          </a:p>
        </p:txBody>
      </p:sp>
      <p:sp>
        <p:nvSpPr>
          <p:cNvPr id="188" name="Google Shape;188;g12ee0ae5379_0_4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ts val="2800"/>
              <a:buChar char="•"/>
            </a:pPr>
            <a:r>
              <a:rPr lang="en-US"/>
              <a:t>EEG</a:t>
            </a:r>
            <a:endParaRPr/>
          </a:p>
          <a:p>
            <a:pPr marL="685800" lvl="1" indent="-228600" algn="l" rtl="0">
              <a:lnSpc>
                <a:spcPct val="90000"/>
              </a:lnSpc>
              <a:spcBef>
                <a:spcPts val="500"/>
              </a:spcBef>
              <a:spcAft>
                <a:spcPts val="0"/>
              </a:spcAft>
              <a:buClr>
                <a:schemeClr val="dk1"/>
              </a:buClr>
              <a:buSzPts val="2400"/>
              <a:buChar char="•"/>
            </a:pPr>
            <a:r>
              <a:rPr lang="en-US"/>
              <a:t>Clinical data used secondarily for research: Intracranial and scalp data</a:t>
            </a:r>
            <a:endParaRPr/>
          </a:p>
          <a:p>
            <a:pPr marL="685800" lvl="1" indent="-228600" algn="l" rtl="0">
              <a:lnSpc>
                <a:spcPct val="90000"/>
              </a:lnSpc>
              <a:spcBef>
                <a:spcPts val="500"/>
              </a:spcBef>
              <a:spcAft>
                <a:spcPts val="0"/>
              </a:spcAft>
              <a:buClr>
                <a:schemeClr val="dk1"/>
              </a:buClr>
              <a:buSzPts val="2400"/>
              <a:buChar char="•"/>
            </a:pPr>
            <a:r>
              <a:rPr lang="en-US"/>
              <a:t>Bedside patient testing EEG clips</a:t>
            </a:r>
            <a:endParaRPr/>
          </a:p>
          <a:p>
            <a:pPr marL="228600" lvl="0" indent="-228600" algn="l" rtl="0">
              <a:lnSpc>
                <a:spcPct val="90000"/>
              </a:lnSpc>
              <a:spcBef>
                <a:spcPts val="1000"/>
              </a:spcBef>
              <a:spcAft>
                <a:spcPts val="0"/>
              </a:spcAft>
              <a:buClr>
                <a:schemeClr val="dk1"/>
              </a:buClr>
              <a:buSzPts val="2800"/>
              <a:buChar char="•"/>
            </a:pPr>
            <a:r>
              <a:rPr lang="en-US"/>
              <a:t>Imaging</a:t>
            </a:r>
            <a:endParaRPr/>
          </a:p>
          <a:p>
            <a:pPr marL="685800" lvl="1" indent="-228600" algn="l" rtl="0">
              <a:lnSpc>
                <a:spcPct val="90000"/>
              </a:lnSpc>
              <a:spcBef>
                <a:spcPts val="500"/>
              </a:spcBef>
              <a:spcAft>
                <a:spcPts val="0"/>
              </a:spcAft>
              <a:buClr>
                <a:schemeClr val="dk1"/>
              </a:buClr>
              <a:buSzPts val="2400"/>
              <a:buChar char="•"/>
            </a:pPr>
            <a:r>
              <a:rPr lang="en-US"/>
              <a:t>Clinical data used secondarily for research: MRI, CT, PET</a:t>
            </a:r>
            <a:endParaRPr/>
          </a:p>
          <a:p>
            <a:pPr marL="685800" lvl="1" indent="-228600" algn="l" rtl="0">
              <a:lnSpc>
                <a:spcPct val="90000"/>
              </a:lnSpc>
              <a:spcBef>
                <a:spcPts val="500"/>
              </a:spcBef>
              <a:spcAft>
                <a:spcPts val="0"/>
              </a:spcAft>
              <a:buClr>
                <a:schemeClr val="dk1"/>
              </a:buClr>
              <a:buSzPts val="2400"/>
              <a:buChar char="•"/>
            </a:pPr>
            <a:r>
              <a:rPr lang="en-US"/>
              <a:t>Research MRI: 3T and 7T</a:t>
            </a:r>
            <a:endParaRPr/>
          </a:p>
          <a:p>
            <a:pPr marL="228600" lvl="0" indent="-228600" algn="l" rtl="0">
              <a:lnSpc>
                <a:spcPct val="90000"/>
              </a:lnSpc>
              <a:spcBef>
                <a:spcPts val="1000"/>
              </a:spcBef>
              <a:spcAft>
                <a:spcPts val="0"/>
              </a:spcAft>
              <a:buClr>
                <a:schemeClr val="dk1"/>
              </a:buClr>
              <a:buSzPts val="2800"/>
              <a:buChar char="•"/>
            </a:pPr>
            <a:r>
              <a:rPr lang="en-US"/>
              <a:t>Clinical metadata</a:t>
            </a:r>
            <a:endParaRPr/>
          </a:p>
          <a:p>
            <a:pPr marL="685800" lvl="1" indent="-228600" algn="l" rtl="0">
              <a:lnSpc>
                <a:spcPct val="90000"/>
              </a:lnSpc>
              <a:spcBef>
                <a:spcPts val="500"/>
              </a:spcBef>
              <a:spcAft>
                <a:spcPts val="0"/>
              </a:spcAft>
              <a:buClr>
                <a:schemeClr val="dk1"/>
              </a:buClr>
              <a:buSzPts val="2400"/>
              <a:buChar char="•"/>
            </a:pPr>
            <a:r>
              <a:rPr lang="en-US"/>
              <a:t>Manual extraction from EMR</a:t>
            </a:r>
            <a:endParaRPr/>
          </a:p>
          <a:p>
            <a:pPr marL="685800" lvl="1" indent="-228600" algn="l" rtl="0">
              <a:lnSpc>
                <a:spcPct val="90000"/>
              </a:lnSpc>
              <a:spcBef>
                <a:spcPts val="500"/>
              </a:spcBef>
              <a:spcAft>
                <a:spcPts val="0"/>
              </a:spcAft>
              <a:buClr>
                <a:schemeClr val="dk1"/>
              </a:buClr>
              <a:buSzPts val="2400"/>
              <a:buChar char="•"/>
            </a:pPr>
            <a:r>
              <a:rPr lang="en-US"/>
              <a:t>Data Analytics Center (DAC) data queries of EMR</a:t>
            </a:r>
            <a:endParaRPr/>
          </a:p>
          <a:p>
            <a:pPr marL="228600" lvl="0" indent="-266700" algn="l" rtl="0">
              <a:spcBef>
                <a:spcPts val="1000"/>
              </a:spcBef>
              <a:spcAft>
                <a:spcPts val="0"/>
              </a:spcAft>
              <a:buSzPts val="2400"/>
              <a:buChar char="•"/>
            </a:pPr>
            <a:r>
              <a:rPr lang="en-US"/>
              <a:t>Device (Vitale Lab)</a:t>
            </a:r>
            <a:endParaRPr/>
          </a:p>
          <a:p>
            <a:pPr marL="685800" lvl="1" indent="-266700" algn="l" rtl="0">
              <a:spcBef>
                <a:spcPts val="500"/>
              </a:spcBef>
              <a:spcAft>
                <a:spcPts val="0"/>
              </a:spcAft>
              <a:buSzPts val="2400"/>
              <a:buChar char="•"/>
            </a:pPr>
            <a:r>
              <a:rPr lang="en-US"/>
              <a:t>Animal Data</a:t>
            </a:r>
            <a:endParaRPr/>
          </a:p>
          <a:p>
            <a:pPr marL="685800" lvl="1" indent="-266700" algn="l" rtl="0">
              <a:spcBef>
                <a:spcPts val="500"/>
              </a:spcBef>
              <a:spcAft>
                <a:spcPts val="0"/>
              </a:spcAft>
              <a:buSzPts val="2400"/>
              <a:buChar char="•"/>
            </a:pPr>
            <a:r>
              <a:rPr lang="en-US"/>
              <a:t>Human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12ed605734b_1_28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Penn Medicine is our Covered Entity </a:t>
            </a:r>
            <a:br>
              <a:rPr lang="en-US"/>
            </a:br>
            <a:r>
              <a:rPr lang="en-US" sz="1800"/>
              <a:t>Where PHI is allowed</a:t>
            </a:r>
            <a:endParaRPr/>
          </a:p>
        </p:txBody>
      </p:sp>
      <p:pic>
        <p:nvPicPr>
          <p:cNvPr id="195" name="Google Shape;195;g12ed605734b_1_281"/>
          <p:cNvPicPr preferRelativeResize="0">
            <a:picLocks noGrp="1"/>
          </p:cNvPicPr>
          <p:nvPr>
            <p:ph type="body" idx="2"/>
          </p:nvPr>
        </p:nvPicPr>
        <p:blipFill rotWithShape="1">
          <a:blip r:embed="rId3">
            <a:alphaModFix/>
          </a:blip>
          <a:srcRect/>
          <a:stretch/>
        </p:blipFill>
        <p:spPr>
          <a:xfrm>
            <a:off x="1031519" y="1846204"/>
            <a:ext cx="5181600" cy="3511500"/>
          </a:xfrm>
          <a:prstGeom prst="rect">
            <a:avLst/>
          </a:prstGeom>
          <a:noFill/>
          <a:ln>
            <a:noFill/>
          </a:ln>
        </p:spPr>
      </p:pic>
      <p:sp>
        <p:nvSpPr>
          <p:cNvPr id="196" name="Google Shape;196;g12ed605734b_1_281"/>
          <p:cNvSpPr txBox="1"/>
          <p:nvPr/>
        </p:nvSpPr>
        <p:spPr>
          <a:xfrm>
            <a:off x="0" y="6581001"/>
            <a:ext cx="36153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https://www.med.upenn.edu/dac/irb-compliance.html</a:t>
            </a:r>
            <a:endParaRPr sz="1200">
              <a:solidFill>
                <a:schemeClr val="dk1"/>
              </a:solidFill>
              <a:latin typeface="Calibri"/>
              <a:ea typeface="Calibri"/>
              <a:cs typeface="Calibri"/>
              <a:sym typeface="Calibri"/>
            </a:endParaRPr>
          </a:p>
        </p:txBody>
      </p:sp>
      <p:grpSp>
        <p:nvGrpSpPr>
          <p:cNvPr id="197" name="Google Shape;197;g12ed605734b_1_281"/>
          <p:cNvGrpSpPr/>
          <p:nvPr/>
        </p:nvGrpSpPr>
        <p:grpSpPr>
          <a:xfrm>
            <a:off x="6491897" y="2000625"/>
            <a:ext cx="5324250" cy="3257032"/>
            <a:chOff x="196770" y="1539707"/>
            <a:chExt cx="4898114" cy="2847056"/>
          </a:xfrm>
        </p:grpSpPr>
        <p:sp>
          <p:nvSpPr>
            <p:cNvPr id="198" name="Google Shape;198;g12ed605734b_1_281"/>
            <p:cNvSpPr/>
            <p:nvPr/>
          </p:nvSpPr>
          <p:spPr>
            <a:xfrm>
              <a:off x="2723924" y="2233935"/>
              <a:ext cx="2103900" cy="2152800"/>
            </a:xfrm>
            <a:prstGeom prst="roundRect">
              <a:avLst>
                <a:gd name="adj" fmla="val 16667"/>
              </a:avLst>
            </a:prstGeom>
            <a:solidFill>
              <a:srgbClr val="E2B55A"/>
            </a:solidFill>
            <a:ln w="12700" cap="flat" cmpd="sng">
              <a:solidFill>
                <a:srgbClr val="6A514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Penn+Box</a:t>
              </a:r>
              <a:endParaRPr sz="1800">
                <a:solidFill>
                  <a:schemeClr val="lt1"/>
                </a:solidFill>
                <a:latin typeface="Calibri"/>
                <a:ea typeface="Calibri"/>
                <a:cs typeface="Calibri"/>
                <a:sym typeface="Calibri"/>
              </a:endParaRPr>
            </a:p>
          </p:txBody>
        </p:sp>
        <p:sp>
          <p:nvSpPr>
            <p:cNvPr id="199" name="Google Shape;199;g12ed605734b_1_281"/>
            <p:cNvSpPr txBox="1"/>
            <p:nvPr/>
          </p:nvSpPr>
          <p:spPr>
            <a:xfrm>
              <a:off x="3012120" y="2432818"/>
              <a:ext cx="8793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SEAS</a:t>
              </a:r>
              <a:endParaRPr/>
            </a:p>
          </p:txBody>
        </p:sp>
        <p:sp>
          <p:nvSpPr>
            <p:cNvPr id="200" name="Google Shape;200;g12ed605734b_1_281"/>
            <p:cNvSpPr/>
            <p:nvPr/>
          </p:nvSpPr>
          <p:spPr>
            <a:xfrm>
              <a:off x="196770" y="2257063"/>
              <a:ext cx="2424000" cy="2129700"/>
            </a:xfrm>
            <a:prstGeom prst="roundRect">
              <a:avLst>
                <a:gd name="adj" fmla="val 16667"/>
              </a:avLst>
            </a:prstGeom>
            <a:solidFill>
              <a:srgbClr val="80B9E4"/>
            </a:solidFill>
            <a:ln w="12700" cap="flat" cmpd="sng">
              <a:solidFill>
                <a:srgbClr val="0F6C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1" name="Google Shape;201;g12ed605734b_1_281"/>
            <p:cNvSpPr txBox="1"/>
            <p:nvPr/>
          </p:nvSpPr>
          <p:spPr>
            <a:xfrm>
              <a:off x="261066" y="2380283"/>
              <a:ext cx="17586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Neurology</a:t>
              </a:r>
              <a:endParaRPr/>
            </a:p>
          </p:txBody>
        </p:sp>
        <p:sp>
          <p:nvSpPr>
            <p:cNvPr id="202" name="Google Shape;202;g12ed605734b_1_281"/>
            <p:cNvSpPr txBox="1"/>
            <p:nvPr/>
          </p:nvSpPr>
          <p:spPr>
            <a:xfrm>
              <a:off x="1021013" y="2689074"/>
              <a:ext cx="17586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Radiology</a:t>
              </a:r>
              <a:endParaRPr/>
            </a:p>
          </p:txBody>
        </p:sp>
        <p:sp>
          <p:nvSpPr>
            <p:cNvPr id="203" name="Google Shape;203;g12ed605734b_1_281"/>
            <p:cNvSpPr txBox="1"/>
            <p:nvPr/>
          </p:nvSpPr>
          <p:spPr>
            <a:xfrm>
              <a:off x="196770" y="2997865"/>
              <a:ext cx="22356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Neurosurgery</a:t>
              </a:r>
              <a:endParaRPr/>
            </a:p>
          </p:txBody>
        </p:sp>
        <p:sp>
          <p:nvSpPr>
            <p:cNvPr id="204" name="Google Shape;204;g12ed605734b_1_281"/>
            <p:cNvSpPr txBox="1"/>
            <p:nvPr/>
          </p:nvSpPr>
          <p:spPr>
            <a:xfrm>
              <a:off x="498032" y="3326693"/>
              <a:ext cx="1164000" cy="565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PMACS – cnt1, cnt-fs</a:t>
              </a:r>
              <a:endParaRPr/>
            </a:p>
          </p:txBody>
        </p:sp>
        <p:sp>
          <p:nvSpPr>
            <p:cNvPr id="205" name="Google Shape;205;g12ed605734b_1_281"/>
            <p:cNvSpPr txBox="1"/>
            <p:nvPr/>
          </p:nvSpPr>
          <p:spPr>
            <a:xfrm>
              <a:off x="3653447" y="2565395"/>
              <a:ext cx="8793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CETS</a:t>
              </a:r>
              <a:endParaRPr/>
            </a:p>
          </p:txBody>
        </p:sp>
        <p:grpSp>
          <p:nvGrpSpPr>
            <p:cNvPr id="206" name="Google Shape;206;g12ed605734b_1_281"/>
            <p:cNvGrpSpPr/>
            <p:nvPr/>
          </p:nvGrpSpPr>
          <p:grpSpPr>
            <a:xfrm>
              <a:off x="196799" y="1539707"/>
              <a:ext cx="4631089" cy="579300"/>
              <a:chOff x="983848" y="544276"/>
              <a:chExt cx="3623700" cy="579300"/>
            </a:xfrm>
          </p:grpSpPr>
          <p:sp>
            <p:nvSpPr>
              <p:cNvPr id="207" name="Google Shape;207;g12ed605734b_1_281"/>
              <p:cNvSpPr/>
              <p:nvPr/>
            </p:nvSpPr>
            <p:spPr>
              <a:xfrm>
                <a:off x="983848" y="544276"/>
                <a:ext cx="3623700" cy="579300"/>
              </a:xfrm>
              <a:prstGeom prst="roundRect">
                <a:avLst>
                  <a:gd name="adj" fmla="val 16667"/>
                </a:avLst>
              </a:prstGeom>
              <a:solidFill>
                <a:srgbClr val="96756D"/>
              </a:solidFill>
              <a:ln w="12700" cap="flat" cmpd="sng">
                <a:solidFill>
                  <a:srgbClr val="6A514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8" name="Google Shape;208;g12ed605734b_1_281"/>
              <p:cNvSpPr txBox="1"/>
              <p:nvPr/>
            </p:nvSpPr>
            <p:spPr>
              <a:xfrm>
                <a:off x="2442637" y="649241"/>
                <a:ext cx="7062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CNT</a:t>
                </a:r>
                <a:endParaRPr/>
              </a:p>
            </p:txBody>
          </p:sp>
        </p:grpSp>
        <p:sp>
          <p:nvSpPr>
            <p:cNvPr id="209" name="Google Shape;209;g12ed605734b_1_281"/>
            <p:cNvSpPr txBox="1"/>
            <p:nvPr/>
          </p:nvSpPr>
          <p:spPr>
            <a:xfrm>
              <a:off x="2816818" y="2877399"/>
              <a:ext cx="8793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Borel</a:t>
              </a:r>
              <a:endParaRPr sz="1800">
                <a:solidFill>
                  <a:schemeClr val="lt1"/>
                </a:solidFill>
                <a:latin typeface="Calibri"/>
                <a:ea typeface="Calibri"/>
                <a:cs typeface="Calibri"/>
                <a:sym typeface="Calibri"/>
              </a:endParaRPr>
            </a:p>
          </p:txBody>
        </p:sp>
        <p:sp>
          <p:nvSpPr>
            <p:cNvPr id="210" name="Google Shape;210;g12ed605734b_1_281"/>
            <p:cNvSpPr txBox="1"/>
            <p:nvPr/>
          </p:nvSpPr>
          <p:spPr>
            <a:xfrm>
              <a:off x="1725810" y="3143359"/>
              <a:ext cx="8310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PNMR</a:t>
              </a:r>
              <a:endParaRPr/>
            </a:p>
          </p:txBody>
        </p:sp>
        <p:sp>
          <p:nvSpPr>
            <p:cNvPr id="211" name="Google Shape;211;g12ed605734b_1_281"/>
            <p:cNvSpPr txBox="1"/>
            <p:nvPr/>
          </p:nvSpPr>
          <p:spPr>
            <a:xfrm>
              <a:off x="2877218" y="3599744"/>
              <a:ext cx="12618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GoogleDrive</a:t>
              </a:r>
              <a:endParaRPr sz="1800">
                <a:solidFill>
                  <a:schemeClr val="lt1"/>
                </a:solidFill>
                <a:latin typeface="Calibri"/>
                <a:ea typeface="Calibri"/>
                <a:cs typeface="Calibri"/>
                <a:sym typeface="Calibri"/>
              </a:endParaRPr>
            </a:p>
          </p:txBody>
        </p:sp>
        <p:sp>
          <p:nvSpPr>
            <p:cNvPr id="212" name="Google Shape;212;g12ed605734b_1_281"/>
            <p:cNvSpPr txBox="1"/>
            <p:nvPr/>
          </p:nvSpPr>
          <p:spPr>
            <a:xfrm>
              <a:off x="545369" y="4057266"/>
              <a:ext cx="10536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REDCap</a:t>
              </a:r>
              <a:endParaRPr sz="1800">
                <a:solidFill>
                  <a:schemeClr val="lt1"/>
                </a:solidFill>
                <a:latin typeface="Calibri"/>
                <a:ea typeface="Calibri"/>
                <a:cs typeface="Calibri"/>
                <a:sym typeface="Calibri"/>
              </a:endParaRPr>
            </a:p>
          </p:txBody>
        </p:sp>
        <p:sp>
          <p:nvSpPr>
            <p:cNvPr id="213" name="Google Shape;213;g12ed605734b_1_281"/>
            <p:cNvSpPr txBox="1"/>
            <p:nvPr/>
          </p:nvSpPr>
          <p:spPr>
            <a:xfrm>
              <a:off x="1724298" y="2379752"/>
              <a:ext cx="14022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DAC</a:t>
              </a:r>
              <a:endParaRPr/>
            </a:p>
          </p:txBody>
        </p:sp>
        <p:sp>
          <p:nvSpPr>
            <p:cNvPr id="214" name="Google Shape;214;g12ed605734b_1_281"/>
            <p:cNvSpPr txBox="1"/>
            <p:nvPr/>
          </p:nvSpPr>
          <p:spPr>
            <a:xfrm>
              <a:off x="1409428" y="3998781"/>
              <a:ext cx="14259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PennChart</a:t>
              </a:r>
              <a:endParaRPr sz="1800">
                <a:solidFill>
                  <a:schemeClr val="lt1"/>
                </a:solidFill>
                <a:latin typeface="Calibri"/>
                <a:ea typeface="Calibri"/>
                <a:cs typeface="Calibri"/>
                <a:sym typeface="Calibri"/>
              </a:endParaRPr>
            </a:p>
          </p:txBody>
        </p:sp>
        <p:sp>
          <p:nvSpPr>
            <p:cNvPr id="215" name="Google Shape;215;g12ed605734b_1_281"/>
            <p:cNvSpPr txBox="1"/>
            <p:nvPr/>
          </p:nvSpPr>
          <p:spPr>
            <a:xfrm>
              <a:off x="3833084" y="3899096"/>
              <a:ext cx="1261800" cy="32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ieeg.org</a:t>
              </a:r>
              <a:endParaRPr sz="1800">
                <a:solidFill>
                  <a:schemeClr val="lt1"/>
                </a:solidFill>
                <a:latin typeface="Calibri"/>
                <a:ea typeface="Calibri"/>
                <a:cs typeface="Calibri"/>
                <a:sym typeface="Calibri"/>
              </a:endParaRPr>
            </a:p>
          </p:txBody>
        </p:sp>
      </p:grpSp>
      <p:sp>
        <p:nvSpPr>
          <p:cNvPr id="216" name="Google Shape;216;g12ed605734b_1_281"/>
          <p:cNvSpPr txBox="1"/>
          <p:nvPr/>
        </p:nvSpPr>
        <p:spPr>
          <a:xfrm>
            <a:off x="6819345" y="5524192"/>
            <a:ext cx="1811700" cy="369300"/>
          </a:xfrm>
          <a:prstGeom prst="rect">
            <a:avLst/>
          </a:prstGeom>
          <a:solidFill>
            <a:schemeClr val="accent5"/>
          </a:solidFill>
          <a:ln w="12700" cap="flat" cmpd="sng">
            <a:solidFill>
              <a:srgbClr val="42719B"/>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PHI allowed here</a:t>
            </a:r>
            <a:endParaRPr/>
          </a:p>
        </p:txBody>
      </p:sp>
      <p:sp>
        <p:nvSpPr>
          <p:cNvPr id="217" name="Google Shape;217;g12ed605734b_1_281"/>
          <p:cNvSpPr txBox="1"/>
          <p:nvPr/>
        </p:nvSpPr>
        <p:spPr>
          <a:xfrm>
            <a:off x="9408504" y="5540601"/>
            <a:ext cx="1917300" cy="646500"/>
          </a:xfrm>
          <a:prstGeom prst="rect">
            <a:avLst/>
          </a:prstGeom>
          <a:solidFill>
            <a:schemeClr val="accent4"/>
          </a:solidFill>
          <a:ln w="12700" cap="flat" cmpd="sng">
            <a:solidFill>
              <a:srgbClr val="BA8C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De-identified data</a:t>
            </a:r>
            <a:br>
              <a:rPr lang="en-US" sz="1800" b="1">
                <a:solidFill>
                  <a:schemeClr val="lt1"/>
                </a:solidFill>
                <a:latin typeface="Calibri"/>
                <a:ea typeface="Calibri"/>
                <a:cs typeface="Calibri"/>
                <a:sym typeface="Calibri"/>
              </a:rPr>
            </a:br>
            <a:r>
              <a:rPr lang="en-US" sz="1800" b="1">
                <a:solidFill>
                  <a:schemeClr val="lt1"/>
                </a:solidFill>
                <a:latin typeface="Calibri"/>
                <a:ea typeface="Calibri"/>
                <a:cs typeface="Calibri"/>
                <a:sym typeface="Calibri"/>
              </a:rPr>
              <a:t>allowed here</a:t>
            </a:r>
            <a:endParaRPr/>
          </a:p>
        </p:txBody>
      </p:sp>
      <p:sp>
        <p:nvSpPr>
          <p:cNvPr id="218" name="Google Shape;218;g12ed605734b_1_281"/>
          <p:cNvSpPr txBox="1"/>
          <p:nvPr/>
        </p:nvSpPr>
        <p:spPr>
          <a:xfrm>
            <a:off x="10652179" y="3504410"/>
            <a:ext cx="955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BSC</a:t>
            </a:r>
            <a:endParaRPr/>
          </a:p>
        </p:txBody>
      </p:sp>
      <p:sp>
        <p:nvSpPr>
          <p:cNvPr id="219" name="Google Shape;219;g12ed605734b_1_281"/>
          <p:cNvSpPr txBox="1"/>
          <p:nvPr/>
        </p:nvSpPr>
        <p:spPr>
          <a:xfrm>
            <a:off x="10397989" y="4154945"/>
            <a:ext cx="955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Pioneer</a:t>
            </a: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12ed605734b_1_0"/>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CNT Computing Networks</a:t>
            </a:r>
            <a:endParaRPr/>
          </a:p>
        </p:txBody>
      </p:sp>
      <p:sp>
        <p:nvSpPr>
          <p:cNvPr id="225" name="Google Shape;225;g12ed605734b_1_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Where and how to access data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12ed605734b_1_141"/>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g12ed605734b_1_141"/>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3" name="Google Shape;233;g12ed605734b_1_141"/>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234" name="Google Shape;234;g12ed605734b_1_141"/>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5" name="Google Shape;235;g12ed605734b_1_141"/>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236" name="Google Shape;236;g12ed605734b_1_141"/>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 name="Google Shape;237;g12ed605734b_1_141"/>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8" name="Google Shape;238;g12ed605734b_1_141"/>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239" name="Google Shape;239;g12ed605734b_1_141"/>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240" name="Google Shape;240;g12ed605734b_1_141"/>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241" name="Google Shape;241;g12ed605734b_1_141"/>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242" name="Google Shape;242;g12ed605734b_1_141"/>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243" name="Google Shape;243;g12ed605734b_1_141"/>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244" name="Google Shape;244;g12ed605734b_1_141"/>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245" name="Google Shape;245;g12ed605734b_1_141"/>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246" name="Google Shape;246;g12ed605734b_1_141"/>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247" name="Google Shape;247;g12ed605734b_1_141"/>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248" name="Google Shape;248;g12ed605734b_1_141"/>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g12ed605734b_1_141"/>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250" name="Google Shape;250;g12ed605734b_1_141"/>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1" name="Google Shape;251;g12ed605734b_1_141"/>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252" name="Google Shape;252;g12ed605734b_1_141"/>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g12ed605734b_1_141"/>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254" name="Google Shape;254;g12ed605734b_1_141"/>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5" name="Google Shape;255;g12ed605734b_1_141"/>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256" name="Google Shape;256;g12ed605734b_1_141"/>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7" name="Google Shape;257;g12ed605734b_1_141"/>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g12ed605734b_1_141"/>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259" name="Google Shape;259;g12ed605734b_1_141"/>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260" name="Google Shape;260;g12ed605734b_1_141"/>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CNT Computing Schematic</a:t>
            </a:r>
            <a:endParaRPr/>
          </a:p>
        </p:txBody>
      </p:sp>
      <p:cxnSp>
        <p:nvCxnSpPr>
          <p:cNvPr id="261" name="Google Shape;261;g12ed605734b_1_141"/>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262" name="Google Shape;262;g12ed605734b_1_141"/>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3" name="Google Shape;263;g12ed605734b_1_141"/>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264" name="Google Shape;264;g12ed605734b_1_141"/>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265" name="Google Shape;265;g12ed605734b_1_141"/>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266" name="Google Shape;266;g12ed605734b_1_141"/>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7" name="Google Shape;267;g12ed605734b_1_141"/>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
        <p:nvSpPr>
          <p:cNvPr id="268" name="Google Shape;268;g12ed605734b_1_141"/>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9" name="Google Shape;269;g12ed605734b_1_141"/>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270" name="Google Shape;270;g12ed605734b_1_141"/>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1" name="Google Shape;271;g12ed605734b_1_141"/>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272" name="Google Shape;272;g12ed605734b_1_141"/>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273" name="Google Shape;273;g12ed605734b_1_141"/>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12ed605734b_1_26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Account Access Cheat Sheet</a:t>
            </a:r>
            <a:endParaRPr/>
          </a:p>
        </p:txBody>
      </p:sp>
      <p:sp>
        <p:nvSpPr>
          <p:cNvPr id="280" name="Google Shape;280;g12ed605734b_1_268"/>
          <p:cNvSpPr txBox="1">
            <a:spLocks noGrp="1"/>
          </p:cNvSpPr>
          <p:nvPr>
            <p:ph type="body" idx="1"/>
          </p:nvPr>
        </p:nvSpPr>
        <p:spPr>
          <a:xfrm>
            <a:off x="40599" y="995364"/>
            <a:ext cx="3995100" cy="92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UPHS Username/Password</a:t>
            </a:r>
            <a:endParaRPr/>
          </a:p>
        </p:txBody>
      </p:sp>
      <p:sp>
        <p:nvSpPr>
          <p:cNvPr id="281" name="Google Shape;281;g12ed605734b_1_268"/>
          <p:cNvSpPr txBox="1">
            <a:spLocks noGrp="1"/>
          </p:cNvSpPr>
          <p:nvPr>
            <p:ph type="body" idx="2"/>
          </p:nvPr>
        </p:nvSpPr>
        <p:spPr>
          <a:xfrm>
            <a:off x="82076" y="1962149"/>
            <a:ext cx="3664500" cy="41355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err="1"/>
              <a:t>PennMedAccess</a:t>
            </a:r>
            <a:endParaRPr dirty="0"/>
          </a:p>
          <a:p>
            <a:pPr marL="228600" lvl="0" indent="-228600" algn="l" rtl="0">
              <a:lnSpc>
                <a:spcPct val="90000"/>
              </a:lnSpc>
              <a:spcBef>
                <a:spcPts val="1000"/>
              </a:spcBef>
              <a:spcAft>
                <a:spcPts val="0"/>
              </a:spcAft>
              <a:buClr>
                <a:schemeClr val="dk1"/>
              </a:buClr>
              <a:buSzPts val="2800"/>
              <a:buChar char="•"/>
            </a:pPr>
            <a:r>
              <a:rPr lang="en-US" dirty="0" err="1"/>
              <a:t>PennMedicine</a:t>
            </a:r>
            <a:r>
              <a:rPr lang="en-US" dirty="0"/>
              <a:t> Email</a:t>
            </a:r>
          </a:p>
          <a:p>
            <a:pPr marL="228600" lvl="0" indent="-228600" algn="l" rtl="0">
              <a:lnSpc>
                <a:spcPct val="90000"/>
              </a:lnSpc>
              <a:spcBef>
                <a:spcPts val="1000"/>
              </a:spcBef>
              <a:spcAft>
                <a:spcPts val="0"/>
              </a:spcAft>
              <a:buClr>
                <a:schemeClr val="dk1"/>
              </a:buClr>
              <a:buSzPts val="2800"/>
              <a:buChar char="•"/>
            </a:pPr>
            <a:r>
              <a:rPr lang="en-US" dirty="0" err="1"/>
              <a:t>PennChart</a:t>
            </a:r>
            <a:endParaRPr lang="en-US" dirty="0"/>
          </a:p>
          <a:p>
            <a:pPr marL="228600" lvl="0" indent="-228600" algn="l" rtl="0">
              <a:lnSpc>
                <a:spcPct val="90000"/>
              </a:lnSpc>
              <a:spcBef>
                <a:spcPts val="1000"/>
              </a:spcBef>
              <a:spcAft>
                <a:spcPts val="0"/>
              </a:spcAft>
              <a:buClr>
                <a:schemeClr val="dk1"/>
              </a:buClr>
              <a:buSzPts val="2800"/>
              <a:buChar char="•"/>
            </a:pPr>
            <a:r>
              <a:rPr lang="en-US" dirty="0"/>
              <a:t>UPHS VPN (Big-IP Edge Client)</a:t>
            </a:r>
            <a:endParaRPr dirty="0"/>
          </a:p>
        </p:txBody>
      </p:sp>
      <p:sp>
        <p:nvSpPr>
          <p:cNvPr id="282" name="Google Shape;282;g12ed605734b_1_268"/>
          <p:cNvSpPr txBox="1">
            <a:spLocks noGrp="1"/>
          </p:cNvSpPr>
          <p:nvPr>
            <p:ph type="body" idx="3"/>
          </p:nvPr>
        </p:nvSpPr>
        <p:spPr>
          <a:xfrm>
            <a:off x="3782434" y="978055"/>
            <a:ext cx="5183100" cy="92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PennKey Username/Password</a:t>
            </a:r>
            <a:endParaRPr/>
          </a:p>
        </p:txBody>
      </p:sp>
      <p:sp>
        <p:nvSpPr>
          <p:cNvPr id="283" name="Google Shape;283;g12ed605734b_1_268"/>
          <p:cNvSpPr txBox="1">
            <a:spLocks noGrp="1"/>
          </p:cNvSpPr>
          <p:nvPr>
            <p:ph type="body" idx="4"/>
          </p:nvPr>
        </p:nvSpPr>
        <p:spPr>
          <a:xfrm>
            <a:off x="3653174" y="1962149"/>
            <a:ext cx="4516200" cy="3679200"/>
          </a:xfrm>
          <a:prstGeom prst="rect">
            <a:avLst/>
          </a:prstGeom>
          <a:noFill/>
          <a:ln>
            <a:noFill/>
          </a:ln>
        </p:spPr>
        <p:txBody>
          <a:bodyPr spcFirstLastPara="1" wrap="square" lIns="91425" tIns="45700" rIns="91425" bIns="45700" anchor="t" anchorCtr="0">
            <a:normAutofit fontScale="77500" lnSpcReduction="20000"/>
          </a:bodyPr>
          <a:lstStyle/>
          <a:p>
            <a:pPr indent="-457200"/>
            <a:r>
              <a:rPr lang="en-US" dirty="0"/>
              <a:t>University ISC VPN – </a:t>
            </a:r>
            <a:r>
              <a:rPr lang="en-US" dirty="0" err="1"/>
              <a:t>GlobalProtect</a:t>
            </a:r>
            <a:r>
              <a:rPr lang="en-US" dirty="0"/>
              <a:t> (</a:t>
            </a:r>
            <a:r>
              <a:rPr lang="en-US" dirty="0" err="1"/>
              <a:t>PennKey</a:t>
            </a:r>
            <a:r>
              <a:rPr lang="en-US" dirty="0"/>
              <a:t> Password)</a:t>
            </a:r>
          </a:p>
          <a:p>
            <a:pPr indent="-457200"/>
            <a:r>
              <a:rPr lang="en-US" dirty="0" err="1"/>
              <a:t>Borel</a:t>
            </a:r>
            <a:r>
              <a:rPr lang="en-US" dirty="0"/>
              <a:t> (SEAS local password)</a:t>
            </a:r>
          </a:p>
          <a:p>
            <a:pPr indent="-457200"/>
            <a:r>
              <a:rPr lang="en-US" dirty="0"/>
              <a:t>Habitat (Habitat password)</a:t>
            </a:r>
          </a:p>
          <a:p>
            <a:pPr indent="-457200"/>
            <a:r>
              <a:rPr lang="en-US" dirty="0" err="1"/>
              <a:t>Knowledgelink</a:t>
            </a:r>
            <a:r>
              <a:rPr lang="en-US" dirty="0"/>
              <a:t> (</a:t>
            </a:r>
            <a:r>
              <a:rPr lang="en-US" dirty="0" err="1"/>
              <a:t>PennKey</a:t>
            </a:r>
            <a:r>
              <a:rPr lang="en-US" dirty="0"/>
              <a:t> Password)</a:t>
            </a:r>
          </a:p>
          <a:p>
            <a:pPr indent="-457200"/>
            <a:r>
              <a:rPr lang="en-US" dirty="0" err="1"/>
              <a:t>REDCap</a:t>
            </a:r>
            <a:r>
              <a:rPr lang="en-US" dirty="0"/>
              <a:t> (PMACS Password)</a:t>
            </a:r>
          </a:p>
          <a:p>
            <a:pPr indent="-457200"/>
            <a:r>
              <a:rPr lang="en-US" dirty="0"/>
              <a:t>Penn + Box (</a:t>
            </a:r>
            <a:r>
              <a:rPr lang="en-US" dirty="0" err="1"/>
              <a:t>PennKey</a:t>
            </a:r>
            <a:r>
              <a:rPr lang="en-US" dirty="0"/>
              <a:t> Password)</a:t>
            </a:r>
          </a:p>
          <a:p>
            <a:pPr indent="-457200"/>
            <a:r>
              <a:rPr lang="en-US" dirty="0"/>
              <a:t>Workday (</a:t>
            </a:r>
            <a:r>
              <a:rPr lang="en-US" dirty="0" err="1"/>
              <a:t>PennKey</a:t>
            </a:r>
            <a:r>
              <a:rPr lang="en-US" dirty="0"/>
              <a:t> Password)</a:t>
            </a:r>
          </a:p>
          <a:p>
            <a:pPr marL="228600" lvl="0" indent="-5080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p:txBody>
      </p:sp>
      <p:sp>
        <p:nvSpPr>
          <p:cNvPr id="284" name="Google Shape;284;g12ed605734b_1_268"/>
          <p:cNvSpPr txBox="1"/>
          <p:nvPr/>
        </p:nvSpPr>
        <p:spPr>
          <a:xfrm>
            <a:off x="463680" y="6097797"/>
            <a:ext cx="5632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Lab meeting listserv: labmeetingcnt@lists.seas.upenn.edu</a:t>
            </a:r>
            <a:endParaRPr sz="1800">
              <a:solidFill>
                <a:schemeClr val="dk1"/>
              </a:solidFill>
              <a:latin typeface="Calibri"/>
              <a:ea typeface="Calibri"/>
              <a:cs typeface="Calibri"/>
              <a:sym typeface="Calibri"/>
            </a:endParaRPr>
          </a:p>
        </p:txBody>
      </p:sp>
      <p:sp>
        <p:nvSpPr>
          <p:cNvPr id="285" name="Google Shape;285;g12ed605734b_1_268"/>
          <p:cNvSpPr txBox="1"/>
          <p:nvPr/>
        </p:nvSpPr>
        <p:spPr>
          <a:xfrm>
            <a:off x="8153418" y="984334"/>
            <a:ext cx="5183100" cy="9249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2400"/>
              <a:buFont typeface="Arial"/>
              <a:buNone/>
            </a:pPr>
            <a:r>
              <a:rPr lang="en-US" sz="2400" b="1">
                <a:solidFill>
                  <a:schemeClr val="dk1"/>
                </a:solidFill>
                <a:latin typeface="Calibri"/>
                <a:ea typeface="Calibri"/>
                <a:cs typeface="Calibri"/>
                <a:sym typeface="Calibri"/>
              </a:rPr>
              <a:t>PMACS Username/Password</a:t>
            </a:r>
            <a:endParaRPr/>
          </a:p>
        </p:txBody>
      </p:sp>
      <p:sp>
        <p:nvSpPr>
          <p:cNvPr id="286" name="Google Shape;286;g12ed605734b_1_268"/>
          <p:cNvSpPr txBox="1"/>
          <p:nvPr/>
        </p:nvSpPr>
        <p:spPr>
          <a:xfrm>
            <a:off x="8169250" y="1999069"/>
            <a:ext cx="3249900" cy="270090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REDCap</a:t>
            </a:r>
            <a:endParaRPr sz="280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BSC</a:t>
            </a:r>
            <a:endParaRPr sz="280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cnt1</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cnt-fs</a:t>
            </a:r>
            <a:endParaRPr sz="2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Where can you save</a:t>
            </a:r>
            <a:br>
              <a:rPr lang="en-US"/>
            </a:br>
            <a:r>
              <a:rPr lang="en-US"/>
              <a:t>and use data?</a:t>
            </a:r>
            <a:endParaRPr/>
          </a:p>
        </p:txBody>
      </p:sp>
      <p:sp>
        <p:nvSpPr>
          <p:cNvPr id="292" name="Google Shape;2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PHI and non-PHI data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Data storage locations</a:t>
            </a:r>
            <a:endParaRPr dirty="0"/>
          </a:p>
        </p:txBody>
      </p:sp>
      <p:sp>
        <p:nvSpPr>
          <p:cNvPr id="299" name="Google Shape;299;p19"/>
          <p:cNvSpPr txBox="1">
            <a:spLocks noGrp="1"/>
          </p:cNvSpPr>
          <p:nvPr>
            <p:ph type="body" idx="1"/>
          </p:nvPr>
        </p:nvSpPr>
        <p:spPr>
          <a:xfrm>
            <a:off x="838200" y="1825625"/>
            <a:ext cx="10515600" cy="4598324"/>
          </a:xfrm>
          <a:prstGeom prst="rect">
            <a:avLst/>
          </a:prstGeom>
          <a:noFill/>
          <a:ln>
            <a:noFill/>
          </a:ln>
        </p:spPr>
        <p:txBody>
          <a:bodyPr spcFirstLastPara="1" wrap="square" lIns="91425" tIns="45700" rIns="91425" bIns="45700" anchor="t" anchorCtr="0">
            <a:normAutofit fontScale="70000" lnSpcReduction="20000"/>
          </a:bodyPr>
          <a:lstStyle/>
          <a:p>
            <a:pPr marL="228600" lvl="0" indent="-215265" algn="l" rtl="0">
              <a:lnSpc>
                <a:spcPct val="90000"/>
              </a:lnSpc>
              <a:spcBef>
                <a:spcPts val="0"/>
              </a:spcBef>
              <a:spcAft>
                <a:spcPts val="0"/>
              </a:spcAft>
              <a:buClr>
                <a:schemeClr val="dk1"/>
              </a:buClr>
              <a:buSzPct val="100000"/>
              <a:buChar char="•"/>
            </a:pPr>
            <a:r>
              <a:rPr lang="en-US" dirty="0" err="1"/>
              <a:t>Borel</a:t>
            </a:r>
            <a:r>
              <a:rPr lang="en-US" dirty="0"/>
              <a:t>, Pioneer (CETS)</a:t>
            </a:r>
            <a:endParaRPr dirty="0"/>
          </a:p>
          <a:p>
            <a:pPr marL="685800" lvl="1" indent="-232409" algn="l" rtl="0">
              <a:spcBef>
                <a:spcPts val="500"/>
              </a:spcBef>
              <a:spcAft>
                <a:spcPts val="0"/>
              </a:spcAft>
              <a:buSzPct val="100000"/>
              <a:buChar char="•"/>
            </a:pPr>
            <a:r>
              <a:rPr lang="en-US" dirty="0" err="1">
                <a:highlight>
                  <a:srgbClr val="FFFFFF"/>
                </a:highlight>
              </a:rPr>
              <a:t>Borel</a:t>
            </a:r>
            <a:r>
              <a:rPr lang="en-US" dirty="0">
                <a:highlight>
                  <a:srgbClr val="FFFFFF"/>
                </a:highlight>
              </a:rPr>
              <a:t>: Linux server with compute &amp; storage; sandbox space for EEG &amp; imaging (to be moved to BSC)</a:t>
            </a:r>
            <a:endParaRPr dirty="0">
              <a:highlight>
                <a:srgbClr val="FFFFFF"/>
              </a:highlight>
            </a:endParaRPr>
          </a:p>
          <a:p>
            <a:pPr marL="685800" lvl="1" indent="-217169" algn="l" rtl="0">
              <a:lnSpc>
                <a:spcPct val="90000"/>
              </a:lnSpc>
              <a:spcBef>
                <a:spcPts val="500"/>
              </a:spcBef>
              <a:spcAft>
                <a:spcPts val="0"/>
              </a:spcAft>
              <a:buClr>
                <a:schemeClr val="dk1"/>
              </a:buClr>
              <a:buSzPct val="100000"/>
              <a:buChar char="•"/>
            </a:pPr>
            <a:r>
              <a:rPr lang="en-US" dirty="0">
                <a:highlight>
                  <a:srgbClr val="FFFFFF"/>
                </a:highlight>
              </a:rPr>
              <a:t>Pioneer: GPU server connected to </a:t>
            </a:r>
            <a:r>
              <a:rPr lang="en-US" dirty="0" err="1">
                <a:highlight>
                  <a:srgbClr val="FFFFFF"/>
                </a:highlight>
              </a:rPr>
              <a:t>Borel</a:t>
            </a:r>
            <a:r>
              <a:rPr lang="en-US" dirty="0">
                <a:highlight>
                  <a:srgbClr val="FFFFFF"/>
                </a:highlight>
              </a:rPr>
              <a:t>; compute server with good processing speed</a:t>
            </a:r>
            <a:endParaRPr dirty="0">
              <a:highlight>
                <a:srgbClr val="FFFFFF"/>
              </a:highlight>
            </a:endParaRPr>
          </a:p>
          <a:p>
            <a:pPr marL="685800" lvl="1" indent="-217169" algn="l" rtl="0">
              <a:lnSpc>
                <a:spcPct val="90000"/>
              </a:lnSpc>
              <a:spcBef>
                <a:spcPts val="500"/>
              </a:spcBef>
              <a:spcAft>
                <a:spcPts val="0"/>
              </a:spcAft>
              <a:buClr>
                <a:schemeClr val="dk1"/>
              </a:buClr>
              <a:buSzPct val="100000"/>
              <a:buChar char="•"/>
            </a:pPr>
            <a:r>
              <a:rPr lang="en-US" dirty="0">
                <a:highlight>
                  <a:srgbClr val="FFFFFF"/>
                </a:highlight>
              </a:rPr>
              <a:t>Main storage for limited and anonymized EEG data, code, output of analyses</a:t>
            </a:r>
            <a:endParaRPr dirty="0">
              <a:highlight>
                <a:srgbClr val="FFFFFF"/>
              </a:highlight>
            </a:endParaRPr>
          </a:p>
          <a:p>
            <a:pPr marL="228600" lvl="0" indent="-215265" algn="l" rtl="0">
              <a:lnSpc>
                <a:spcPct val="90000"/>
              </a:lnSpc>
              <a:spcBef>
                <a:spcPts val="1000"/>
              </a:spcBef>
              <a:spcAft>
                <a:spcPts val="0"/>
              </a:spcAft>
              <a:buClr>
                <a:schemeClr val="dk1"/>
              </a:buClr>
              <a:buSzPct val="100000"/>
              <a:buChar char="•"/>
            </a:pPr>
            <a:r>
              <a:rPr lang="en-US" dirty="0" err="1"/>
              <a:t>IEEG.org</a:t>
            </a:r>
            <a:r>
              <a:rPr lang="en-US" dirty="0"/>
              <a:t> (CNT)</a:t>
            </a:r>
            <a:endParaRPr dirty="0"/>
          </a:p>
          <a:p>
            <a:pPr marL="685800" lvl="1" indent="-232409" algn="l" rtl="0">
              <a:spcBef>
                <a:spcPts val="500"/>
              </a:spcBef>
              <a:spcAft>
                <a:spcPts val="0"/>
              </a:spcAft>
              <a:buSzPct val="100000"/>
              <a:buChar char="•"/>
            </a:pPr>
            <a:r>
              <a:rPr lang="en-US" dirty="0"/>
              <a:t>Online public portal, where AWS backend stores processed, anonymized EEG</a:t>
            </a:r>
            <a:endParaRPr dirty="0"/>
          </a:p>
          <a:p>
            <a:pPr marL="685800" lvl="1" indent="-217169" algn="l" rtl="0">
              <a:lnSpc>
                <a:spcPct val="90000"/>
              </a:lnSpc>
              <a:spcBef>
                <a:spcPts val="500"/>
              </a:spcBef>
              <a:spcAft>
                <a:spcPts val="0"/>
              </a:spcAft>
              <a:buClr>
                <a:schemeClr val="dk1"/>
              </a:buClr>
              <a:buSzPct val="100000"/>
              <a:buChar char="•"/>
            </a:pPr>
            <a:r>
              <a:rPr lang="en-US" dirty="0"/>
              <a:t>Web based EEG viewer</a:t>
            </a:r>
            <a:endParaRPr dirty="0"/>
          </a:p>
          <a:p>
            <a:pPr marL="228600" lvl="0" indent="-252095" algn="l" rtl="0">
              <a:spcBef>
                <a:spcPts val="1000"/>
              </a:spcBef>
              <a:spcAft>
                <a:spcPts val="0"/>
              </a:spcAft>
              <a:buSzPct val="100000"/>
              <a:buChar char="•"/>
            </a:pPr>
            <a:r>
              <a:rPr lang="en-US" dirty="0">
                <a:highlight>
                  <a:srgbClr val="FFFFFF"/>
                </a:highlight>
              </a:rPr>
              <a:t>BSC (PMACS)</a:t>
            </a:r>
            <a:endParaRPr dirty="0">
              <a:highlight>
                <a:srgbClr val="FFFFFF"/>
              </a:highlight>
            </a:endParaRPr>
          </a:p>
          <a:p>
            <a:pPr marL="685800" lvl="1" indent="-232409" algn="l" rtl="0">
              <a:spcBef>
                <a:spcPts val="500"/>
              </a:spcBef>
              <a:spcAft>
                <a:spcPts val="0"/>
              </a:spcAft>
              <a:buSzPct val="100000"/>
              <a:buChar char="•"/>
            </a:pPr>
            <a:r>
              <a:rPr lang="en-US" dirty="0">
                <a:highlight>
                  <a:srgbClr val="FFFFFF"/>
                </a:highlight>
              </a:rPr>
              <a:t>Computing cluster in LPC environment for imaging data, analyses</a:t>
            </a:r>
            <a:endParaRPr dirty="0">
              <a:highlight>
                <a:srgbClr val="FFFFFF"/>
              </a:highlight>
            </a:endParaRPr>
          </a:p>
          <a:p>
            <a:pPr marL="228600" lvl="0" indent="-215265" algn="l" rtl="0">
              <a:lnSpc>
                <a:spcPct val="90000"/>
              </a:lnSpc>
              <a:spcBef>
                <a:spcPts val="1000"/>
              </a:spcBef>
              <a:spcAft>
                <a:spcPts val="0"/>
              </a:spcAft>
              <a:buClr>
                <a:schemeClr val="dk1"/>
              </a:buClr>
              <a:buSzPct val="100000"/>
              <a:buChar char="•"/>
            </a:pPr>
            <a:r>
              <a:rPr lang="en-US" dirty="0"/>
              <a:t>cnt1, </a:t>
            </a:r>
            <a:r>
              <a:rPr lang="en-US" dirty="0" err="1"/>
              <a:t>cnt</a:t>
            </a:r>
            <a:r>
              <a:rPr lang="en-US" dirty="0"/>
              <a:t>-fs (PMACS)</a:t>
            </a:r>
            <a:endParaRPr dirty="0"/>
          </a:p>
          <a:p>
            <a:pPr marL="685800" lvl="1" indent="-232409" algn="l" rtl="0">
              <a:spcBef>
                <a:spcPts val="500"/>
              </a:spcBef>
              <a:spcAft>
                <a:spcPts val="0"/>
              </a:spcAft>
              <a:buSzPct val="100000"/>
              <a:buChar char="•"/>
            </a:pPr>
            <a:r>
              <a:rPr lang="en-US" dirty="0"/>
              <a:t>Linux server and Windows file share</a:t>
            </a:r>
            <a:endParaRPr dirty="0"/>
          </a:p>
          <a:p>
            <a:pPr marL="685800" lvl="1" indent="-232409" algn="l" rtl="0">
              <a:spcBef>
                <a:spcPts val="500"/>
              </a:spcBef>
              <a:spcAft>
                <a:spcPts val="0"/>
              </a:spcAft>
              <a:buSzPct val="100000"/>
              <a:buChar char="•"/>
            </a:pPr>
            <a:r>
              <a:rPr lang="en-US" dirty="0"/>
              <a:t>temporary way station to collect PHI data for de-identification</a:t>
            </a:r>
            <a:endParaRPr dirty="0"/>
          </a:p>
          <a:p>
            <a:pPr marL="228600" lvl="0" indent="-215265" algn="l" rtl="0">
              <a:lnSpc>
                <a:spcPct val="90000"/>
              </a:lnSpc>
              <a:spcBef>
                <a:spcPts val="1000"/>
              </a:spcBef>
              <a:spcAft>
                <a:spcPts val="0"/>
              </a:spcAft>
              <a:buClr>
                <a:schemeClr val="dk1"/>
              </a:buClr>
              <a:buSzPct val="100000"/>
              <a:buChar char="•"/>
            </a:pPr>
            <a:r>
              <a:rPr lang="en-US" dirty="0" err="1"/>
              <a:t>REDCap</a:t>
            </a:r>
            <a:r>
              <a:rPr lang="en-US" dirty="0"/>
              <a:t> (PMACS)</a:t>
            </a:r>
            <a:endParaRPr dirty="0"/>
          </a:p>
          <a:p>
            <a:pPr marL="685800" lvl="1" indent="-217169" algn="l" rtl="0">
              <a:lnSpc>
                <a:spcPct val="90000"/>
              </a:lnSpc>
              <a:spcBef>
                <a:spcPts val="500"/>
              </a:spcBef>
              <a:spcAft>
                <a:spcPts val="0"/>
              </a:spcAft>
              <a:buClr>
                <a:schemeClr val="dk1"/>
              </a:buClr>
              <a:buSzPct val="100000"/>
              <a:buChar char="•"/>
            </a:pPr>
            <a:r>
              <a:rPr lang="en-US" dirty="0"/>
              <a:t>Database for clinical research data; can create queries to generate reports</a:t>
            </a:r>
            <a:endParaRPr dirty="0"/>
          </a:p>
          <a:p>
            <a:pPr marL="685800" lvl="1" indent="-217169" algn="l" rtl="0">
              <a:lnSpc>
                <a:spcPct val="90000"/>
              </a:lnSpc>
              <a:spcBef>
                <a:spcPts val="500"/>
              </a:spcBef>
              <a:spcAft>
                <a:spcPts val="0"/>
              </a:spcAft>
              <a:buClr>
                <a:schemeClr val="dk1"/>
              </a:buClr>
              <a:buSzPct val="100000"/>
              <a:buChar char="•"/>
            </a:pPr>
            <a:r>
              <a:rPr lang="en-US" dirty="0"/>
              <a:t>Manually extracted from EHR metadata and study specific data</a:t>
            </a:r>
            <a:endParaRPr dirty="0">
              <a:highlight>
                <a:srgbClr val="FFFF00"/>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Data type =&gt; data storage</a:t>
            </a:r>
            <a:endParaRPr dirty="0"/>
          </a:p>
        </p:txBody>
      </p:sp>
      <p:sp>
        <p:nvSpPr>
          <p:cNvPr id="306" name="Google Shape;306;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0"/>
              </a:spcBef>
              <a:spcAft>
                <a:spcPts val="0"/>
              </a:spcAft>
              <a:buClr>
                <a:schemeClr val="dk1"/>
              </a:buClr>
              <a:buSzPts val="2400"/>
              <a:buChar char="•"/>
            </a:pPr>
            <a:r>
              <a:rPr lang="en-US" dirty="0"/>
              <a:t>EEG =&gt; </a:t>
            </a:r>
            <a:r>
              <a:rPr lang="en-US" dirty="0" err="1"/>
              <a:t>IEEG.org</a:t>
            </a:r>
            <a:r>
              <a:rPr lang="en-US" dirty="0"/>
              <a:t>, </a:t>
            </a:r>
            <a:r>
              <a:rPr lang="en-US" dirty="0" err="1">
                <a:highlight>
                  <a:srgbClr val="FFFFFF"/>
                </a:highlight>
              </a:rPr>
              <a:t>Borel</a:t>
            </a:r>
            <a:r>
              <a:rPr lang="en-US" dirty="0">
                <a:highlight>
                  <a:srgbClr val="FFFFFF"/>
                </a:highlight>
              </a:rPr>
              <a:t>, Pioneer</a:t>
            </a:r>
            <a:endParaRPr dirty="0">
              <a:highlight>
                <a:srgbClr val="FFFFFF"/>
              </a:highlight>
            </a:endParaRPr>
          </a:p>
          <a:p>
            <a:pPr marL="1143000" lvl="2" indent="-228600" algn="l" rtl="0">
              <a:lnSpc>
                <a:spcPct val="90000"/>
              </a:lnSpc>
              <a:spcBef>
                <a:spcPts val="500"/>
              </a:spcBef>
              <a:spcAft>
                <a:spcPts val="0"/>
              </a:spcAft>
              <a:buClr>
                <a:schemeClr val="dk1"/>
              </a:buClr>
              <a:buSzPts val="2400"/>
              <a:buChar char="•"/>
            </a:pPr>
            <a:r>
              <a:rPr lang="en-US" sz="2400" b="0" dirty="0"/>
              <a:t>Identifiable data is collected, preprocessed and de-identified on </a:t>
            </a:r>
            <a:r>
              <a:rPr lang="en-US" sz="2400" dirty="0"/>
              <a:t>cnt1/</a:t>
            </a:r>
            <a:r>
              <a:rPr lang="en-US" sz="2400" dirty="0" err="1"/>
              <a:t>cnt</a:t>
            </a:r>
            <a:r>
              <a:rPr lang="en-US" sz="2400" dirty="0"/>
              <a:t>-fs</a:t>
            </a:r>
            <a:r>
              <a:rPr lang="en-US" sz="2400" b="0" dirty="0"/>
              <a:t> before being moved</a:t>
            </a:r>
            <a:endParaRPr dirty="0"/>
          </a:p>
          <a:p>
            <a:pPr marL="685800" lvl="1" indent="-228600" algn="l" rtl="0">
              <a:lnSpc>
                <a:spcPct val="90000"/>
              </a:lnSpc>
              <a:spcBef>
                <a:spcPts val="500"/>
              </a:spcBef>
              <a:spcAft>
                <a:spcPts val="0"/>
              </a:spcAft>
              <a:buClr>
                <a:schemeClr val="dk1"/>
              </a:buClr>
              <a:buSzPts val="2400"/>
              <a:buChar char="•"/>
            </a:pPr>
            <a:r>
              <a:rPr lang="en-US" dirty="0"/>
              <a:t>Imaging =&gt; cnt1/</a:t>
            </a:r>
            <a:r>
              <a:rPr lang="en-US" dirty="0" err="1"/>
              <a:t>cnt</a:t>
            </a:r>
            <a:r>
              <a:rPr lang="en-US" dirty="0"/>
              <a:t>-fs, BSC, </a:t>
            </a:r>
            <a:r>
              <a:rPr lang="en-US" dirty="0" err="1">
                <a:highlight>
                  <a:srgbClr val="FFFFFF"/>
                </a:highlight>
              </a:rPr>
              <a:t>Borel</a:t>
            </a:r>
            <a:r>
              <a:rPr lang="en-US" dirty="0">
                <a:highlight>
                  <a:srgbClr val="FFFFFF"/>
                </a:highlight>
              </a:rPr>
              <a:t> (moving to BSC)</a:t>
            </a:r>
            <a:r>
              <a:rPr lang="en-US" dirty="0"/>
              <a:t>, </a:t>
            </a:r>
            <a:r>
              <a:rPr lang="en-US" dirty="0" err="1"/>
              <a:t>Penn+Box</a:t>
            </a:r>
            <a:r>
              <a:rPr lang="en-US" dirty="0"/>
              <a:t> (</a:t>
            </a:r>
            <a:r>
              <a:rPr lang="en-US" dirty="0">
                <a:highlight>
                  <a:srgbClr val="FFFFFF"/>
                </a:highlight>
              </a:rPr>
              <a:t>Reconstructions</a:t>
            </a:r>
            <a:r>
              <a:rPr lang="en-US" dirty="0"/>
              <a:t> for sharing)</a:t>
            </a:r>
            <a:endParaRPr dirty="0"/>
          </a:p>
          <a:p>
            <a:pPr marL="1143000" lvl="2" indent="-228600" algn="l" rtl="0">
              <a:lnSpc>
                <a:spcPct val="90000"/>
              </a:lnSpc>
              <a:spcBef>
                <a:spcPts val="500"/>
              </a:spcBef>
              <a:spcAft>
                <a:spcPts val="0"/>
              </a:spcAft>
              <a:buClr>
                <a:schemeClr val="dk1"/>
              </a:buClr>
              <a:buSzPts val="2400"/>
              <a:buChar char="•"/>
            </a:pPr>
            <a:r>
              <a:rPr lang="en-US" sz="2400" b="0" dirty="0"/>
              <a:t>Identifiable data is collected, preprocessed and de-identified on </a:t>
            </a:r>
            <a:r>
              <a:rPr lang="en-US" sz="2400" dirty="0"/>
              <a:t>cnt1/</a:t>
            </a:r>
            <a:r>
              <a:rPr lang="en-US" sz="2400" dirty="0" err="1"/>
              <a:t>cnt</a:t>
            </a:r>
            <a:r>
              <a:rPr lang="en-US" sz="2400" dirty="0"/>
              <a:t>-fs</a:t>
            </a:r>
            <a:r>
              <a:rPr lang="en-US" sz="2400" b="0" dirty="0"/>
              <a:t> before being moved</a:t>
            </a:r>
            <a:endParaRPr dirty="0"/>
          </a:p>
          <a:p>
            <a:pPr marL="685800" lvl="1" indent="-228600" algn="l" rtl="0">
              <a:lnSpc>
                <a:spcPct val="90000"/>
              </a:lnSpc>
              <a:spcBef>
                <a:spcPts val="500"/>
              </a:spcBef>
              <a:spcAft>
                <a:spcPts val="0"/>
              </a:spcAft>
              <a:buClr>
                <a:schemeClr val="dk1"/>
              </a:buClr>
              <a:buSzPts val="2400"/>
              <a:buChar char="•"/>
            </a:pPr>
            <a:r>
              <a:rPr lang="en-US" dirty="0"/>
              <a:t>Clinical metadata =&gt; </a:t>
            </a:r>
            <a:r>
              <a:rPr lang="en-US" dirty="0" err="1"/>
              <a:t>REDCap</a:t>
            </a:r>
            <a:r>
              <a:rPr lang="en-US" dirty="0"/>
              <a:t>, cnt1 (NLP data)</a:t>
            </a:r>
            <a:endParaRPr sz="2900" dirty="0"/>
          </a:p>
          <a:p>
            <a:pPr marL="685800" lvl="1" indent="-228600" algn="l" rtl="0">
              <a:lnSpc>
                <a:spcPct val="90000"/>
              </a:lnSpc>
              <a:spcBef>
                <a:spcPts val="500"/>
              </a:spcBef>
              <a:spcAft>
                <a:spcPts val="0"/>
              </a:spcAft>
              <a:buClr>
                <a:schemeClr val="dk1"/>
              </a:buClr>
              <a:buSzPts val="2400"/>
              <a:buChar char="•"/>
            </a:pPr>
            <a:r>
              <a:rPr lang="en-US" dirty="0">
                <a:highlight>
                  <a:srgbClr val="FFFFFF"/>
                </a:highlight>
              </a:rPr>
              <a:t>Device =&gt; </a:t>
            </a:r>
            <a:r>
              <a:rPr lang="en-US" dirty="0" err="1">
                <a:highlight>
                  <a:srgbClr val="FFFFFF"/>
                </a:highlight>
              </a:rPr>
              <a:t>Borel</a:t>
            </a:r>
            <a:r>
              <a:rPr lang="en-US" dirty="0">
                <a:highlight>
                  <a:srgbClr val="FFFFFF"/>
                </a:highlight>
              </a:rPr>
              <a:t>, </a:t>
            </a:r>
            <a:r>
              <a:rPr lang="en-US" dirty="0" err="1">
                <a:highlight>
                  <a:srgbClr val="FFFFFF"/>
                </a:highlight>
              </a:rPr>
              <a:t>DropBox</a:t>
            </a:r>
            <a:r>
              <a:rPr lang="en-US" dirty="0">
                <a:highlight>
                  <a:srgbClr val="FFFFFF"/>
                </a:highlight>
              </a:rPr>
              <a:t> (no human data), locally on laptops/lab workstation</a:t>
            </a:r>
            <a:endParaRPr dirty="0">
              <a:highlight>
                <a:srgbClr val="FFFFFF"/>
              </a:highlight>
            </a:endParaRPr>
          </a:p>
          <a:p>
            <a:pPr marL="685800" lvl="1" indent="-228600" algn="l" rtl="0">
              <a:lnSpc>
                <a:spcPct val="90000"/>
              </a:lnSpc>
              <a:spcBef>
                <a:spcPts val="500"/>
              </a:spcBef>
              <a:spcAft>
                <a:spcPts val="0"/>
              </a:spcAft>
              <a:buClr>
                <a:schemeClr val="dk1"/>
              </a:buClr>
              <a:buSzPts val="2400"/>
              <a:buChar char="•"/>
            </a:pPr>
            <a:r>
              <a:rPr lang="en-US" dirty="0"/>
              <a:t>Administrative =&gt; </a:t>
            </a:r>
            <a:r>
              <a:rPr lang="en-US" dirty="0" err="1"/>
              <a:t>Penn+Box</a:t>
            </a:r>
            <a:r>
              <a:rPr lang="en-US" dirty="0"/>
              <a:t>, </a:t>
            </a:r>
            <a:r>
              <a:rPr lang="en-US" dirty="0" err="1"/>
              <a:t>LabArchives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g12e90211810_0_391"/>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3" name="Google Shape;313;g12e90211810_0_391"/>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g12e90211810_0_391"/>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315" name="Google Shape;315;g12e90211810_0_391"/>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6" name="Google Shape;316;g12e90211810_0_391"/>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317" name="Google Shape;317;g12e90211810_0_391"/>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8" name="Google Shape;318;g12e90211810_0_391"/>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9" name="Google Shape;319;g12e90211810_0_391"/>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g12e90211810_0_391"/>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321" name="Google Shape;321;g12e90211810_0_391"/>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322" name="Google Shape;322;g12e90211810_0_391"/>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323" name="Google Shape;323;g12e90211810_0_391"/>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324" name="Google Shape;324;g12e90211810_0_391"/>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325" name="Google Shape;325;g12e90211810_0_391"/>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326" name="Google Shape;326;g12e90211810_0_391"/>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327" name="Google Shape;327;g12e90211810_0_391"/>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8" name="Google Shape;328;g12e90211810_0_391"/>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329" name="Google Shape;329;g12e90211810_0_391"/>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0" name="Google Shape;330;g12e90211810_0_391"/>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331" name="Google Shape;331;g12e90211810_0_391"/>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2" name="Google Shape;332;g12e90211810_0_391"/>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333" name="Google Shape;333;g12e90211810_0_391"/>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4" name="Google Shape;334;g12e90211810_0_391"/>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335" name="Google Shape;335;g12e90211810_0_391"/>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6" name="Google Shape;336;g12e90211810_0_391"/>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7" name="Google Shape;337;g12e90211810_0_391"/>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338" name="Google Shape;338;g12e90211810_0_391"/>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Borel - no PHI allowed</a:t>
            </a:r>
            <a:endParaRPr/>
          </a:p>
        </p:txBody>
      </p:sp>
      <p:cxnSp>
        <p:nvCxnSpPr>
          <p:cNvPr id="339" name="Google Shape;339;g12e90211810_0_391"/>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340" name="Google Shape;340;g12e90211810_0_391"/>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1" name="Google Shape;341;g12e90211810_0_391"/>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342" name="Google Shape;342;g12e90211810_0_391"/>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343" name="Google Shape;343;g12e90211810_0_391"/>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344" name="Google Shape;344;g12e90211810_0_391"/>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5" name="Google Shape;345;g12e90211810_0_391"/>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6" name="Google Shape;346;g12e90211810_0_391"/>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347" name="Google Shape;347;g12e90211810_0_391"/>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8" name="Google Shape;348;g12e90211810_0_391"/>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349" name="Google Shape;349;g12e90211810_0_391"/>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350" name="Google Shape;350;g12e90211810_0_391"/>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
        <p:nvSpPr>
          <p:cNvPr id="351" name="Google Shape;351;g12e90211810_0_391"/>
          <p:cNvSpPr/>
          <p:nvPr/>
        </p:nvSpPr>
        <p:spPr>
          <a:xfrm>
            <a:off x="2507275" y="4418500"/>
            <a:ext cx="1772400" cy="9234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352" name="Google Shape;352;g12e90211810_0_391"/>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353" name="Google Shape;353;g12e90211810_0_391"/>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354" name="Google Shape;354;g12e90211810_0_391"/>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355" name="Google Shape;355;g12e90211810_0_391"/>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err="1"/>
              <a:t>Borel</a:t>
            </a:r>
            <a:r>
              <a:rPr lang="en-US" dirty="0"/>
              <a:t> – SEAS server – NO PHI</a:t>
            </a:r>
            <a:br>
              <a:rPr lang="en-US" dirty="0"/>
            </a:br>
            <a:r>
              <a:rPr lang="en-US" sz="1800" dirty="0" err="1"/>
              <a:t>borel.seas.upenn.edu</a:t>
            </a:r>
            <a:endParaRPr dirty="0"/>
          </a:p>
        </p:txBody>
      </p:sp>
      <p:sp>
        <p:nvSpPr>
          <p:cNvPr id="361" name="Google Shape;361;p3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fontScale="85000" lnSpcReduction="10000"/>
          </a:bodyPr>
          <a:lstStyle/>
          <a:p>
            <a:pPr marL="228600" lvl="0" indent="-228600" algn="l" rtl="0">
              <a:lnSpc>
                <a:spcPct val="90000"/>
              </a:lnSpc>
              <a:spcBef>
                <a:spcPts val="0"/>
              </a:spcBef>
              <a:spcAft>
                <a:spcPts val="0"/>
              </a:spcAft>
              <a:buClr>
                <a:schemeClr val="dk1"/>
              </a:buClr>
              <a:buSzPts val="2800"/>
              <a:buFont typeface="Calibri"/>
              <a:buChar char="-"/>
            </a:pPr>
            <a:r>
              <a:rPr lang="en-US" dirty="0"/>
              <a:t>Access is granted by CETS with approval by CNT staff</a:t>
            </a:r>
            <a:endParaRPr dirty="0"/>
          </a:p>
          <a:p>
            <a:pPr marL="685800" lvl="1" indent="-228600" algn="l" rtl="0">
              <a:lnSpc>
                <a:spcPct val="90000"/>
              </a:lnSpc>
              <a:spcBef>
                <a:spcPts val="500"/>
              </a:spcBef>
              <a:spcAft>
                <a:spcPts val="0"/>
              </a:spcAft>
              <a:buClr>
                <a:schemeClr val="dk1"/>
              </a:buClr>
              <a:buSzPts val="2400"/>
              <a:buFont typeface="Calibri"/>
              <a:buChar char="-"/>
            </a:pPr>
            <a:r>
              <a:rPr lang="en-US" dirty="0"/>
              <a:t>Email 1) Josh, 2) Jacqueline to request access</a:t>
            </a:r>
            <a:endParaRPr dirty="0"/>
          </a:p>
          <a:p>
            <a:pPr marL="685800" lvl="1" indent="-228600" algn="l" rtl="0">
              <a:lnSpc>
                <a:spcPct val="90000"/>
              </a:lnSpc>
              <a:spcBef>
                <a:spcPts val="500"/>
              </a:spcBef>
              <a:spcAft>
                <a:spcPts val="0"/>
              </a:spcAft>
              <a:buClr>
                <a:schemeClr val="dk1"/>
              </a:buClr>
              <a:buSzPts val="2400"/>
              <a:buFont typeface="Calibri"/>
              <a:buChar char="-"/>
            </a:pPr>
            <a:r>
              <a:rPr lang="en-US" dirty="0"/>
              <a:t>Non-SEAS students will be given a SEAS sponsored research account</a:t>
            </a:r>
            <a:endParaRPr dirty="0"/>
          </a:p>
          <a:p>
            <a:pPr marL="228600" indent="-228600">
              <a:buSzPts val="2800"/>
              <a:buFont typeface="Calibri"/>
              <a:buChar char="-"/>
            </a:pPr>
            <a:r>
              <a:rPr lang="en-US" dirty="0"/>
              <a:t>Once your account has been created, must set SEAS local password here (currently removed from site but still accessible via this link):</a:t>
            </a:r>
          </a:p>
          <a:p>
            <a:pPr marL="685800" lvl="1" indent="-228600">
              <a:buSzPts val="2800"/>
              <a:buFont typeface="Calibri"/>
              <a:buChar char="-"/>
            </a:pPr>
            <a:r>
              <a:rPr lang="en-US" dirty="0">
                <a:hlinkClick r:id="rId3"/>
              </a:rPr>
              <a:t>https://accounts.seas.upenn.edu/passwd</a:t>
            </a:r>
            <a:endParaRPr lang="en-US" dirty="0"/>
          </a:p>
          <a:p>
            <a:pPr marL="228600" indent="-228600">
              <a:buSzPts val="2800"/>
              <a:buFont typeface="Calibri"/>
              <a:buChar char="-"/>
            </a:pPr>
            <a:r>
              <a:rPr lang="en-US" dirty="0"/>
              <a:t>Login is </a:t>
            </a:r>
            <a:r>
              <a:rPr lang="en-US" dirty="0" err="1"/>
              <a:t>PennKey</a:t>
            </a:r>
            <a:r>
              <a:rPr lang="en-US" dirty="0"/>
              <a:t> username and SEAS local password</a:t>
            </a:r>
          </a:p>
        </p:txBody>
      </p:sp>
      <p:pic>
        <p:nvPicPr>
          <p:cNvPr id="2" name="Picture 2" descr="Graphical user interface, text, application&#10;&#10;Description automatically generated">
            <a:extLst>
              <a:ext uri="{FF2B5EF4-FFF2-40B4-BE49-F238E27FC236}">
                <a16:creationId xmlns:a16="http://schemas.microsoft.com/office/drawing/2014/main" id="{1CDD58A8-3446-A084-DDFD-CE5CEE2BFCF4}"/>
              </a:ext>
            </a:extLst>
          </p:cNvPr>
          <p:cNvPicPr>
            <a:picLocks noChangeAspect="1"/>
          </p:cNvPicPr>
          <p:nvPr/>
        </p:nvPicPr>
        <p:blipFill>
          <a:blip r:embed="rId4"/>
          <a:stretch>
            <a:fillRect/>
          </a:stretch>
        </p:blipFill>
        <p:spPr>
          <a:xfrm>
            <a:off x="6212458" y="1494110"/>
            <a:ext cx="5676181" cy="47899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a:buSzPts val="4400"/>
            </a:pPr>
            <a:r>
              <a:rPr lang="en-US" dirty="0"/>
              <a:t>samba mount </a:t>
            </a:r>
            <a:r>
              <a:rPr lang="en-US" dirty="0" err="1"/>
              <a:t>borel</a:t>
            </a:r>
            <a:br>
              <a:rPr lang="en-US" dirty="0"/>
            </a:br>
            <a:r>
              <a:rPr lang="en-US" sz="1800" dirty="0"/>
              <a:t>borel.seas.upenn.edu</a:t>
            </a:r>
          </a:p>
        </p:txBody>
      </p:sp>
      <p:pic>
        <p:nvPicPr>
          <p:cNvPr id="368" name="Google Shape;368;p32"/>
          <p:cNvPicPr preferRelativeResize="0"/>
          <p:nvPr/>
        </p:nvPicPr>
        <p:blipFill>
          <a:blip r:embed="rId3">
            <a:alphaModFix/>
          </a:blip>
          <a:stretch>
            <a:fillRect/>
          </a:stretch>
        </p:blipFill>
        <p:spPr>
          <a:xfrm>
            <a:off x="456787" y="1843099"/>
            <a:ext cx="11278427" cy="4646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2ee0ae5379_0_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a:buSzPts val="4400"/>
            </a:pPr>
            <a:r>
              <a:rPr lang="en-US" dirty="0" err="1"/>
              <a:t>ssh</a:t>
            </a:r>
            <a:r>
              <a:rPr lang="en-US" dirty="0"/>
              <a:t> into </a:t>
            </a:r>
            <a:r>
              <a:rPr lang="en-US" dirty="0" err="1"/>
              <a:t>borel</a:t>
            </a:r>
            <a:br>
              <a:rPr lang="en-US" dirty="0"/>
            </a:br>
            <a:r>
              <a:rPr lang="en-US" sz="1800" dirty="0"/>
              <a:t>borel.seas.upenn.edu</a:t>
            </a:r>
            <a:endParaRPr dirty="0"/>
          </a:p>
        </p:txBody>
      </p:sp>
      <p:pic>
        <p:nvPicPr>
          <p:cNvPr id="374" name="Google Shape;374;g12ee0ae5379_0_11"/>
          <p:cNvPicPr preferRelativeResize="0"/>
          <p:nvPr/>
        </p:nvPicPr>
        <p:blipFill>
          <a:blip r:embed="rId3">
            <a:alphaModFix/>
          </a:blip>
          <a:stretch>
            <a:fillRect/>
          </a:stretch>
        </p:blipFill>
        <p:spPr>
          <a:xfrm>
            <a:off x="152400" y="1566225"/>
            <a:ext cx="7625376" cy="5187776"/>
          </a:xfrm>
          <a:prstGeom prst="rect">
            <a:avLst/>
          </a:prstGeom>
          <a:noFill/>
          <a:ln>
            <a:noFill/>
          </a:ln>
        </p:spPr>
      </p:pic>
      <p:pic>
        <p:nvPicPr>
          <p:cNvPr id="375" name="Google Shape;375;g12ee0ae5379_0_11"/>
          <p:cNvPicPr preferRelativeResize="0"/>
          <p:nvPr/>
        </p:nvPicPr>
        <p:blipFill>
          <a:blip r:embed="rId4">
            <a:alphaModFix/>
          </a:blip>
          <a:stretch>
            <a:fillRect/>
          </a:stretch>
        </p:blipFill>
        <p:spPr>
          <a:xfrm>
            <a:off x="5760725" y="4695550"/>
            <a:ext cx="6431275" cy="1735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Borel – SEAS server – NO PHI</a:t>
            </a:r>
            <a:br>
              <a:rPr lang="en-US"/>
            </a:br>
            <a:r>
              <a:rPr lang="en-US" sz="1800"/>
              <a:t>borel.seas.upenn.edu</a:t>
            </a:r>
            <a:endParaRPr/>
          </a:p>
        </p:txBody>
      </p:sp>
      <p:sp>
        <p:nvSpPr>
          <p:cNvPr id="381" name="Google Shape;381;p33"/>
          <p:cNvSpPr txBox="1">
            <a:spLocks noGrp="1"/>
          </p:cNvSpPr>
          <p:nvPr>
            <p:ph type="body" idx="1"/>
          </p:nvPr>
        </p:nvSpPr>
        <p:spPr>
          <a:xfrm>
            <a:off x="838200" y="1825624"/>
            <a:ext cx="10515600" cy="4803775"/>
          </a:xfrm>
          <a:prstGeom prst="rect">
            <a:avLst/>
          </a:prstGeom>
          <a:noFill/>
          <a:ln>
            <a:noFill/>
          </a:ln>
        </p:spPr>
        <p:txBody>
          <a:bodyPr spcFirstLastPara="1" wrap="square" lIns="91425" tIns="45700" rIns="91425" bIns="45700" anchor="t" anchorCtr="0">
            <a:normAutofit fontScale="77500" lnSpcReduction="20000"/>
          </a:bodyPr>
          <a:lstStyle/>
          <a:p>
            <a:pPr marL="228600" indent="-228600">
              <a:spcBef>
                <a:spcPts val="0"/>
              </a:spcBef>
              <a:buSzPct val="100000"/>
              <a:buFont typeface="Calibri"/>
              <a:buChar char="-"/>
            </a:pPr>
            <a:r>
              <a:rPr lang="en-US" dirty="0"/>
              <a:t>NO PHI, but limited datasets in the form of dates are OK</a:t>
            </a:r>
            <a:endParaRPr dirty="0"/>
          </a:p>
          <a:p>
            <a:pPr marL="228600" lvl="0" indent="-228600" algn="l" rtl="0">
              <a:lnSpc>
                <a:spcPct val="90000"/>
              </a:lnSpc>
              <a:spcBef>
                <a:spcPts val="1000"/>
              </a:spcBef>
              <a:spcAft>
                <a:spcPts val="0"/>
              </a:spcAft>
              <a:buClr>
                <a:schemeClr val="dk1"/>
              </a:buClr>
              <a:buSzPct val="100000"/>
              <a:buFont typeface="Calibri"/>
              <a:buChar char="-"/>
            </a:pPr>
            <a:r>
              <a:rPr lang="en-US" dirty="0"/>
              <a:t>CETS is the root user</a:t>
            </a:r>
            <a:endParaRPr dirty="0"/>
          </a:p>
          <a:p>
            <a:pPr marL="685800" lvl="1" indent="-228600" algn="l" rtl="0">
              <a:lnSpc>
                <a:spcPct val="90000"/>
              </a:lnSpc>
              <a:spcBef>
                <a:spcPts val="500"/>
              </a:spcBef>
              <a:spcAft>
                <a:spcPts val="0"/>
              </a:spcAft>
              <a:buClr>
                <a:schemeClr val="dk1"/>
              </a:buClr>
              <a:buSzPct val="100000"/>
              <a:buFont typeface="Calibri"/>
              <a:buChar char="-"/>
            </a:pPr>
            <a:r>
              <a:rPr lang="en-US" dirty="0"/>
              <a:t>Jacqueline, Andy and Campbell have access to a manager account</a:t>
            </a:r>
            <a:endParaRPr dirty="0"/>
          </a:p>
          <a:p>
            <a:pPr marL="228600" lvl="0" indent="-228600" algn="l" rtl="0">
              <a:lnSpc>
                <a:spcPct val="90000"/>
              </a:lnSpc>
              <a:spcBef>
                <a:spcPts val="1000"/>
              </a:spcBef>
              <a:spcAft>
                <a:spcPts val="0"/>
              </a:spcAft>
              <a:buClr>
                <a:schemeClr val="dk1"/>
              </a:buClr>
              <a:buSzPct val="100000"/>
              <a:buFont typeface="Calibri"/>
              <a:buChar char="-"/>
            </a:pPr>
            <a:r>
              <a:rPr lang="en-US" dirty="0"/>
              <a:t>Permissions follow ACLs</a:t>
            </a:r>
            <a:endParaRPr dirty="0"/>
          </a:p>
          <a:p>
            <a:pPr marL="685800" lvl="1" indent="-228600" algn="l" rtl="0">
              <a:lnSpc>
                <a:spcPct val="90000"/>
              </a:lnSpc>
              <a:spcBef>
                <a:spcPts val="500"/>
              </a:spcBef>
              <a:spcAft>
                <a:spcPts val="0"/>
              </a:spcAft>
              <a:buClr>
                <a:schemeClr val="dk1"/>
              </a:buClr>
              <a:buSzPct val="100000"/>
              <a:buFont typeface="Calibri"/>
              <a:buChar char="-"/>
            </a:pPr>
            <a:r>
              <a:rPr lang="en-US" dirty="0" err="1"/>
              <a:t>Getfacl</a:t>
            </a:r>
            <a:endParaRPr dirty="0" err="1"/>
          </a:p>
          <a:p>
            <a:pPr marL="685800" lvl="1" indent="-228600" algn="l" rtl="0">
              <a:lnSpc>
                <a:spcPct val="90000"/>
              </a:lnSpc>
              <a:spcBef>
                <a:spcPts val="500"/>
              </a:spcBef>
              <a:spcAft>
                <a:spcPts val="0"/>
              </a:spcAft>
              <a:buClr>
                <a:schemeClr val="dk1"/>
              </a:buClr>
              <a:buSzPct val="100000"/>
              <a:buFont typeface="Calibri"/>
              <a:buChar char="-"/>
            </a:pPr>
            <a:r>
              <a:rPr lang="en-US" dirty="0" err="1"/>
              <a:t>setfacl</a:t>
            </a:r>
            <a:endParaRPr dirty="0" err="1"/>
          </a:p>
          <a:p>
            <a:pPr marL="228600" lvl="0" indent="-228600" algn="l" rtl="0">
              <a:lnSpc>
                <a:spcPct val="90000"/>
              </a:lnSpc>
              <a:spcBef>
                <a:spcPts val="1000"/>
              </a:spcBef>
              <a:spcAft>
                <a:spcPts val="0"/>
              </a:spcAft>
              <a:buClr>
                <a:schemeClr val="dk1"/>
              </a:buClr>
              <a:buSzPct val="100000"/>
              <a:buFont typeface="Calibri"/>
              <a:buChar char="-"/>
            </a:pPr>
            <a:r>
              <a:rPr lang="en-US" dirty="0"/>
              <a:t>Please use Linux Screens (and don’t forget to Terminate them) or </a:t>
            </a:r>
            <a:r>
              <a:rPr lang="en-US" dirty="0" err="1"/>
              <a:t>nohup</a:t>
            </a:r>
            <a:endParaRPr dirty="0" err="1"/>
          </a:p>
          <a:p>
            <a:pPr marL="228600" lvl="0" indent="-228600" algn="l" rtl="0">
              <a:lnSpc>
                <a:spcPct val="90000"/>
              </a:lnSpc>
              <a:spcBef>
                <a:spcPts val="1000"/>
              </a:spcBef>
              <a:spcAft>
                <a:spcPts val="0"/>
              </a:spcAft>
              <a:buClr>
                <a:schemeClr val="dk1"/>
              </a:buClr>
              <a:buSzPct val="100000"/>
              <a:buFont typeface="Calibri"/>
              <a:buChar char="-"/>
            </a:pPr>
            <a:r>
              <a:rPr lang="en-US" dirty="0"/>
              <a:t>Watch your memory and size: clean up your code</a:t>
            </a:r>
            <a:endParaRPr dirty="0"/>
          </a:p>
          <a:p>
            <a:pPr marL="228600" lvl="0" indent="-228600" algn="l" rtl="0">
              <a:lnSpc>
                <a:spcPct val="90000"/>
              </a:lnSpc>
              <a:spcBef>
                <a:spcPts val="1000"/>
              </a:spcBef>
              <a:spcAft>
                <a:spcPts val="0"/>
              </a:spcAft>
              <a:buClr>
                <a:schemeClr val="dk1"/>
              </a:buClr>
              <a:buSzPct val="100000"/>
              <a:buFont typeface="Calibri"/>
              <a:buChar char="-"/>
            </a:pPr>
            <a:r>
              <a:rPr lang="en-US" dirty="0"/>
              <a:t>MongoDB</a:t>
            </a:r>
            <a:endParaRPr dirty="0"/>
          </a:p>
          <a:p>
            <a:pPr marL="228600" indent="-228600">
              <a:buSzPct val="100000"/>
              <a:buFont typeface="Calibri"/>
              <a:buChar char="-"/>
            </a:pPr>
            <a:r>
              <a:rPr lang="en-US" dirty="0"/>
              <a:t>USER folders have open read &amp; execute permissions (but not write permissions)</a:t>
            </a:r>
          </a:p>
          <a:p>
            <a:pPr marL="228600" lvl="0" indent="-228600" algn="l" rtl="0">
              <a:lnSpc>
                <a:spcPct val="90000"/>
              </a:lnSpc>
              <a:spcBef>
                <a:spcPts val="1000"/>
              </a:spcBef>
              <a:spcAft>
                <a:spcPts val="0"/>
              </a:spcAft>
              <a:buClr>
                <a:schemeClr val="dk1"/>
              </a:buClr>
              <a:buSzPct val="100000"/>
              <a:buFont typeface="Calibri"/>
              <a:buChar char="-"/>
            </a:pPr>
            <a:r>
              <a:rPr lang="en-US" dirty="0"/>
              <a:t>Good data etiquette:</a:t>
            </a:r>
            <a:endParaRPr dirty="0"/>
          </a:p>
          <a:p>
            <a:pPr marL="685800" lvl="1" indent="-228600" algn="l" rtl="0">
              <a:lnSpc>
                <a:spcPct val="90000"/>
              </a:lnSpc>
              <a:spcBef>
                <a:spcPts val="500"/>
              </a:spcBef>
              <a:spcAft>
                <a:spcPts val="0"/>
              </a:spcAft>
              <a:buClr>
                <a:schemeClr val="dk1"/>
              </a:buClr>
              <a:buSzPct val="100000"/>
              <a:buFont typeface="Calibri"/>
              <a:buChar char="-"/>
            </a:pPr>
            <a:r>
              <a:rPr lang="en-US" dirty="0"/>
              <a:t>Use your USERS folder</a:t>
            </a:r>
            <a:endParaRPr dirty="0"/>
          </a:p>
          <a:p>
            <a:pPr marL="685800" lvl="1" indent="-228600" algn="l" rtl="0">
              <a:lnSpc>
                <a:spcPct val="90000"/>
              </a:lnSpc>
              <a:spcBef>
                <a:spcPts val="500"/>
              </a:spcBef>
              <a:spcAft>
                <a:spcPts val="0"/>
              </a:spcAft>
              <a:buClr>
                <a:schemeClr val="dk1"/>
              </a:buClr>
              <a:buSzPct val="100000"/>
              <a:buFont typeface="Calibri"/>
              <a:buChar char="-"/>
            </a:pPr>
            <a:r>
              <a:rPr lang="en-US" dirty="0">
                <a:highlight>
                  <a:srgbClr val="FFFFFF"/>
                </a:highlight>
              </a:rPr>
              <a:t>DO NOT move or copy data: Output can be in your USERS folder, but do not MOVE or COPY data from BIDS or DATA into USERS folder</a:t>
            </a:r>
            <a:endParaRPr dirty="0">
              <a:highlight>
                <a:srgbClr val="FFFFFF"/>
              </a:highlight>
            </a:endParaRPr>
          </a:p>
          <a:p>
            <a:pPr marL="685800" lvl="1" indent="-228600" algn="l" rtl="0">
              <a:lnSpc>
                <a:spcPct val="90000"/>
              </a:lnSpc>
              <a:spcBef>
                <a:spcPts val="500"/>
              </a:spcBef>
              <a:spcAft>
                <a:spcPts val="0"/>
              </a:spcAft>
              <a:buClr>
                <a:schemeClr val="dk1"/>
              </a:buClr>
              <a:buSzPct val="120000"/>
              <a:buFont typeface="Calibri"/>
              <a:buChar char="-"/>
            </a:pPr>
            <a:r>
              <a:rPr lang="en-US" dirty="0"/>
              <a:t>Use the MongoDB</a:t>
            </a:r>
            <a:endParaRPr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1"/>
              </a:buClr>
              <a:buSzPts val="6000"/>
              <a:buFont typeface="Calibri"/>
              <a:buNone/>
            </a:pPr>
            <a:r>
              <a:rPr lang="en-US"/>
              <a:t>Borel demo</a:t>
            </a:r>
            <a:endParaRPr/>
          </a:p>
        </p:txBody>
      </p:sp>
      <p:sp>
        <p:nvSpPr>
          <p:cNvPr id="387" name="Google Shape;387;p3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Pioneer: use can be guided by student mentor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12e90211810_0_442"/>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4" name="Google Shape;394;g12e90211810_0_442"/>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5" name="Google Shape;395;g12e90211810_0_442"/>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396" name="Google Shape;396;g12e90211810_0_442"/>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7" name="Google Shape;397;g12e90211810_0_442"/>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398" name="Google Shape;398;g12e90211810_0_442"/>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9" name="Google Shape;399;g12e90211810_0_442"/>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0" name="Google Shape;400;g12e90211810_0_442"/>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1" name="Google Shape;401;g12e90211810_0_442"/>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402" name="Google Shape;402;g12e90211810_0_442"/>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403" name="Google Shape;403;g12e90211810_0_442"/>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404" name="Google Shape;404;g12e90211810_0_442"/>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405" name="Google Shape;405;g12e90211810_0_442"/>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406" name="Google Shape;406;g12e90211810_0_442"/>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407" name="Google Shape;407;g12e90211810_0_442"/>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408" name="Google Shape;408;g12e90211810_0_442"/>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9" name="Google Shape;409;g12e90211810_0_442"/>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410" name="Google Shape;410;g12e90211810_0_442"/>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1" name="Google Shape;411;g12e90211810_0_442"/>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412" name="Google Shape;412;g12e90211810_0_442"/>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3" name="Google Shape;413;g12e90211810_0_442"/>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414" name="Google Shape;414;g12e90211810_0_442"/>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5" name="Google Shape;415;g12e90211810_0_442"/>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416" name="Google Shape;416;g12e90211810_0_442"/>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7" name="Google Shape;417;g12e90211810_0_442"/>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8" name="Google Shape;418;g12e90211810_0_442"/>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419" name="Google Shape;419;g12e90211810_0_442"/>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IEEG.org - no PHI allowed</a:t>
            </a:r>
            <a:endParaRPr/>
          </a:p>
        </p:txBody>
      </p:sp>
      <p:cxnSp>
        <p:nvCxnSpPr>
          <p:cNvPr id="420" name="Google Shape;420;g12e90211810_0_442"/>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421" name="Google Shape;421;g12e90211810_0_442"/>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2" name="Google Shape;422;g12e90211810_0_442"/>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423" name="Google Shape;423;g12e90211810_0_442"/>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424" name="Google Shape;424;g12e90211810_0_442"/>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425" name="Google Shape;425;g12e90211810_0_442"/>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6" name="Google Shape;426;g12e90211810_0_442"/>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7" name="Google Shape;427;g12e90211810_0_442"/>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428" name="Google Shape;428;g12e90211810_0_442"/>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9" name="Google Shape;429;g12e90211810_0_442"/>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430" name="Google Shape;430;g12e90211810_0_442"/>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431" name="Google Shape;431;g12e90211810_0_442"/>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
        <p:nvSpPr>
          <p:cNvPr id="432" name="Google Shape;432;g12e90211810_0_442"/>
          <p:cNvSpPr/>
          <p:nvPr/>
        </p:nvSpPr>
        <p:spPr>
          <a:xfrm>
            <a:off x="-500" y="5696725"/>
            <a:ext cx="1772400" cy="9234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433" name="Google Shape;433;g12e90211810_0_442"/>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434" name="Google Shape;434;g12e90211810_0_442"/>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435" name="Google Shape;435;g12e90211810_0_442"/>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436" name="Google Shape;436;g12e90211810_0_442"/>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37"/>
          <p:cNvSpPr txBox="1">
            <a:spLocks noGrp="1"/>
          </p:cNvSpPr>
          <p:nvPr>
            <p:ph type="title"/>
          </p:nvPr>
        </p:nvSpPr>
        <p:spPr>
          <a:xfrm>
            <a:off x="838199" y="365125"/>
            <a:ext cx="1079847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IEEG.org</a:t>
            </a:r>
            <a:endParaRPr sz="2000"/>
          </a:p>
        </p:txBody>
      </p:sp>
      <p:sp>
        <p:nvSpPr>
          <p:cNvPr id="443" name="Google Shape;443;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7500" lnSpcReduction="20000"/>
          </a:bodyPr>
          <a:lstStyle/>
          <a:p>
            <a:pPr marL="228600" lvl="0" indent="-215265" algn="l" rtl="0">
              <a:lnSpc>
                <a:spcPct val="90000"/>
              </a:lnSpc>
              <a:spcBef>
                <a:spcPts val="0"/>
              </a:spcBef>
              <a:spcAft>
                <a:spcPts val="0"/>
              </a:spcAft>
              <a:buClr>
                <a:schemeClr val="dk1"/>
              </a:buClr>
              <a:buSzPct val="100000"/>
              <a:buFont typeface="Calibri"/>
              <a:buChar char="-"/>
            </a:pPr>
            <a:r>
              <a:rPr lang="en-US"/>
              <a:t>Create Account on IEEG.org</a:t>
            </a:r>
            <a:endParaRPr/>
          </a:p>
          <a:p>
            <a:pPr marL="228600" lvl="0" indent="-215265" algn="l" rtl="0">
              <a:lnSpc>
                <a:spcPct val="90000"/>
              </a:lnSpc>
              <a:spcBef>
                <a:spcPts val="1000"/>
              </a:spcBef>
              <a:spcAft>
                <a:spcPts val="0"/>
              </a:spcAft>
              <a:buClr>
                <a:schemeClr val="dk1"/>
              </a:buClr>
              <a:buSzPct val="100000"/>
              <a:buFont typeface="Calibri"/>
              <a:buChar char="-"/>
            </a:pPr>
            <a:r>
              <a:rPr lang="en-US"/>
              <a:t>Contact your CNT advisor, 1) Josh, 2) Jacqueline to be added to projects</a:t>
            </a:r>
            <a:endParaRPr/>
          </a:p>
          <a:p>
            <a:pPr marL="685800" lvl="1" indent="-217169" algn="l" rtl="0">
              <a:lnSpc>
                <a:spcPct val="90000"/>
              </a:lnSpc>
              <a:spcBef>
                <a:spcPts val="500"/>
              </a:spcBef>
              <a:spcAft>
                <a:spcPts val="0"/>
              </a:spcAft>
              <a:buClr>
                <a:schemeClr val="dk1"/>
              </a:buClr>
              <a:buSzPct val="100000"/>
              <a:buFont typeface="Calibri"/>
              <a:buChar char="-"/>
            </a:pPr>
            <a:r>
              <a:rPr lang="en-US"/>
              <a:t>All intracranial data are anonymized </a:t>
            </a:r>
            <a:endParaRPr/>
          </a:p>
          <a:p>
            <a:pPr marL="685800" lvl="1" indent="-217169" algn="l" rtl="0">
              <a:lnSpc>
                <a:spcPct val="90000"/>
              </a:lnSpc>
              <a:spcBef>
                <a:spcPts val="500"/>
              </a:spcBef>
              <a:spcAft>
                <a:spcPts val="0"/>
              </a:spcAft>
              <a:buClr>
                <a:schemeClr val="dk1"/>
              </a:buClr>
              <a:buSzPct val="100000"/>
              <a:buFont typeface="Calibri"/>
              <a:buChar char="-"/>
            </a:pPr>
            <a:r>
              <a:rPr lang="en-US"/>
              <a:t>Most scalp data are anonymized with a few exceptions that are limited datasets</a:t>
            </a:r>
            <a:endParaRPr>
              <a:highlight>
                <a:srgbClr val="FFFF00"/>
              </a:highlight>
            </a:endParaRPr>
          </a:p>
          <a:p>
            <a:pPr marL="228600" lvl="0" indent="-215265" algn="l" rtl="0">
              <a:lnSpc>
                <a:spcPct val="90000"/>
              </a:lnSpc>
              <a:spcBef>
                <a:spcPts val="1000"/>
              </a:spcBef>
              <a:spcAft>
                <a:spcPts val="0"/>
              </a:spcAft>
              <a:buClr>
                <a:schemeClr val="dk1"/>
              </a:buClr>
              <a:buSzPct val="100000"/>
              <a:buFont typeface="Calibri"/>
              <a:buChar char="-"/>
            </a:pPr>
            <a:r>
              <a:rPr lang="en-US"/>
              <a:t>Open Source Code and wiki:</a:t>
            </a:r>
            <a:endParaRPr/>
          </a:p>
          <a:p>
            <a:pPr marL="685800" lvl="1" indent="-217169" algn="l" rtl="0">
              <a:lnSpc>
                <a:spcPct val="90000"/>
              </a:lnSpc>
              <a:spcBef>
                <a:spcPts val="500"/>
              </a:spcBef>
              <a:spcAft>
                <a:spcPts val="0"/>
              </a:spcAft>
              <a:buClr>
                <a:schemeClr val="dk1"/>
              </a:buClr>
              <a:buSzPct val="100000"/>
              <a:buFont typeface="Calibri"/>
              <a:buChar char="-"/>
            </a:pPr>
            <a:r>
              <a:rPr lang="en-US" u="sng">
                <a:solidFill>
                  <a:schemeClr val="hlink"/>
                </a:solidFill>
                <a:hlinkClick r:id="rId3"/>
              </a:rPr>
              <a:t>https://bitbucket.org/ieeg/</a:t>
            </a:r>
            <a:endParaRPr/>
          </a:p>
          <a:p>
            <a:pPr marL="685800" lvl="1" indent="-217169" algn="l" rtl="0">
              <a:lnSpc>
                <a:spcPct val="90000"/>
              </a:lnSpc>
              <a:spcBef>
                <a:spcPts val="500"/>
              </a:spcBef>
              <a:spcAft>
                <a:spcPts val="0"/>
              </a:spcAft>
              <a:buClr>
                <a:schemeClr val="dk1"/>
              </a:buClr>
              <a:buSzPct val="100000"/>
              <a:buFont typeface="Calibri"/>
              <a:buChar char="-"/>
            </a:pPr>
            <a:r>
              <a:rPr lang="en-US"/>
              <a:t>CLI info is under the Wiki</a:t>
            </a:r>
            <a:endParaRPr/>
          </a:p>
          <a:p>
            <a:pPr marL="228600" lvl="0" indent="-215265" algn="l" rtl="0">
              <a:lnSpc>
                <a:spcPct val="90000"/>
              </a:lnSpc>
              <a:spcBef>
                <a:spcPts val="1000"/>
              </a:spcBef>
              <a:spcAft>
                <a:spcPts val="0"/>
              </a:spcAft>
              <a:buClr>
                <a:schemeClr val="dk1"/>
              </a:buClr>
              <a:buSzPct val="100000"/>
              <a:buFont typeface="Calibri"/>
              <a:buChar char="-"/>
            </a:pPr>
            <a:r>
              <a:rPr lang="en-US"/>
              <a:t>Matlab and Python Toolboxes</a:t>
            </a:r>
            <a:endParaRPr/>
          </a:p>
          <a:p>
            <a:pPr marL="685800" lvl="1" indent="-217169" algn="l" rtl="0">
              <a:lnSpc>
                <a:spcPct val="90000"/>
              </a:lnSpc>
              <a:spcBef>
                <a:spcPts val="500"/>
              </a:spcBef>
              <a:spcAft>
                <a:spcPts val="0"/>
              </a:spcAft>
              <a:buClr>
                <a:schemeClr val="dk1"/>
              </a:buClr>
              <a:buSzPct val="100000"/>
              <a:buFont typeface="Calibri"/>
              <a:buChar char="-"/>
            </a:pPr>
            <a:r>
              <a:rPr lang="en-US"/>
              <a:t>Allow you to download sections of data</a:t>
            </a:r>
            <a:endParaRPr>
              <a:highlight>
                <a:srgbClr val="FFFF00"/>
              </a:highlight>
            </a:endParaRPr>
          </a:p>
          <a:p>
            <a:pPr marL="685800" lvl="1" indent="-187642" algn="l" rtl="0">
              <a:lnSpc>
                <a:spcPct val="90000"/>
              </a:lnSpc>
              <a:spcBef>
                <a:spcPts val="500"/>
              </a:spcBef>
              <a:spcAft>
                <a:spcPts val="0"/>
              </a:spcAft>
              <a:buSzPct val="75000"/>
              <a:buChar char="-"/>
            </a:pPr>
            <a:r>
              <a:rPr lang="en-US">
                <a:highlight>
                  <a:srgbClr val="FFFFFF"/>
                </a:highlight>
              </a:rPr>
              <a:t>Clean code to minimize downloads from ieeg.org</a:t>
            </a:r>
            <a:endParaRPr>
              <a:highlight>
                <a:srgbClr val="FFFFFF"/>
              </a:highlight>
            </a:endParaRPr>
          </a:p>
          <a:p>
            <a:pPr marL="228600" lvl="0" indent="-215265" algn="l" rtl="0">
              <a:lnSpc>
                <a:spcPct val="90000"/>
              </a:lnSpc>
              <a:spcBef>
                <a:spcPts val="1000"/>
              </a:spcBef>
              <a:spcAft>
                <a:spcPts val="0"/>
              </a:spcAft>
              <a:buClr>
                <a:schemeClr val="dk1"/>
              </a:buClr>
              <a:buSzPct val="100000"/>
              <a:buFont typeface="Calibri"/>
              <a:buChar char="-"/>
            </a:pPr>
            <a:r>
              <a:rPr lang="en-US"/>
              <a:t>Ieeg.org on GitHub:</a:t>
            </a:r>
            <a:endParaRPr/>
          </a:p>
          <a:p>
            <a:pPr marL="685800" lvl="1" indent="-217169" algn="l" rtl="0">
              <a:lnSpc>
                <a:spcPct val="90000"/>
              </a:lnSpc>
              <a:spcBef>
                <a:spcPts val="500"/>
              </a:spcBef>
              <a:spcAft>
                <a:spcPts val="0"/>
              </a:spcAft>
              <a:buClr>
                <a:schemeClr val="dk1"/>
              </a:buClr>
              <a:buSzPct val="100000"/>
              <a:buFont typeface="Calibri"/>
              <a:buChar char="-"/>
            </a:pPr>
            <a:r>
              <a:rPr lang="en-US" u="sng">
                <a:solidFill>
                  <a:schemeClr val="hlink"/>
                </a:solidFill>
                <a:hlinkClick r:id="rId4"/>
              </a:rPr>
              <a:t>https://github.com/ieeg-portal/</a:t>
            </a:r>
            <a:endParaRPr/>
          </a:p>
          <a:p>
            <a:pPr marL="685800" lvl="1" indent="-217169" algn="l" rtl="0">
              <a:lnSpc>
                <a:spcPct val="90000"/>
              </a:lnSpc>
              <a:spcBef>
                <a:spcPts val="500"/>
              </a:spcBef>
              <a:spcAft>
                <a:spcPts val="0"/>
              </a:spcAft>
              <a:buClr>
                <a:schemeClr val="dk1"/>
              </a:buClr>
              <a:buSzPct val="100000"/>
              <a:buFont typeface="Calibri"/>
              <a:buChar char="-"/>
            </a:pPr>
            <a:r>
              <a:rPr lang="en-US"/>
              <a:t>We will be consolidating CNT GitHub repositories</a:t>
            </a:r>
            <a:endParaRPr/>
          </a:p>
          <a:p>
            <a:pPr marL="685800" lvl="1" indent="-217169" algn="l" rtl="0">
              <a:lnSpc>
                <a:spcPct val="90000"/>
              </a:lnSpc>
              <a:spcBef>
                <a:spcPts val="500"/>
              </a:spcBef>
              <a:spcAft>
                <a:spcPts val="0"/>
              </a:spcAft>
              <a:buClr>
                <a:schemeClr val="dk1"/>
              </a:buClr>
              <a:buSzPct val="100000"/>
              <a:buFont typeface="Calibri"/>
              <a:buChar char="-"/>
            </a:pPr>
            <a:r>
              <a:rPr lang="en-US"/>
              <a:t>Please use GitHub for your code!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38" descr="Screen Shot 2016-08-09 at 9.02.35 PM.png"/>
          <p:cNvPicPr preferRelativeResize="0"/>
          <p:nvPr/>
        </p:nvPicPr>
        <p:blipFill rotWithShape="1">
          <a:blip r:embed="rId3">
            <a:alphaModFix/>
          </a:blip>
          <a:srcRect l="-45795" t="1" r="45795" b="18805"/>
          <a:stretch/>
        </p:blipFill>
        <p:spPr>
          <a:xfrm>
            <a:off x="2890376" y="2000949"/>
            <a:ext cx="7585516" cy="4752775"/>
          </a:xfrm>
          <a:prstGeom prst="rect">
            <a:avLst/>
          </a:prstGeom>
          <a:noFill/>
          <a:ln>
            <a:noFill/>
          </a:ln>
        </p:spPr>
      </p:pic>
      <p:pic>
        <p:nvPicPr>
          <p:cNvPr id="450" name="Google Shape;450;p38" descr="Screen Shot 2016-08-09 at 9.01.21 PM.png"/>
          <p:cNvPicPr preferRelativeResize="0"/>
          <p:nvPr/>
        </p:nvPicPr>
        <p:blipFill rotWithShape="1">
          <a:blip r:embed="rId4">
            <a:alphaModFix/>
          </a:blip>
          <a:srcRect b="15763"/>
          <a:stretch/>
        </p:blipFill>
        <p:spPr>
          <a:xfrm>
            <a:off x="1716388" y="4154111"/>
            <a:ext cx="4292600" cy="2599614"/>
          </a:xfrm>
          <a:prstGeom prst="rect">
            <a:avLst/>
          </a:prstGeom>
          <a:noFill/>
          <a:ln>
            <a:noFill/>
          </a:ln>
        </p:spPr>
      </p:pic>
      <p:pic>
        <p:nvPicPr>
          <p:cNvPr id="451" name="Google Shape;451;p38" descr="Screen Shot 2016-08-09 at 9.23.16 PM.png"/>
          <p:cNvPicPr preferRelativeResize="0"/>
          <p:nvPr/>
        </p:nvPicPr>
        <p:blipFill rotWithShape="1">
          <a:blip r:embed="rId5">
            <a:alphaModFix/>
          </a:blip>
          <a:srcRect/>
          <a:stretch/>
        </p:blipFill>
        <p:spPr>
          <a:xfrm>
            <a:off x="1684083" y="1593513"/>
            <a:ext cx="4252329" cy="2010612"/>
          </a:xfrm>
          <a:prstGeom prst="rect">
            <a:avLst/>
          </a:prstGeom>
          <a:noFill/>
          <a:ln>
            <a:noFill/>
          </a:ln>
        </p:spPr>
      </p:pic>
      <p:sp>
        <p:nvSpPr>
          <p:cNvPr id="452" name="Google Shape;452;p38"/>
          <p:cNvSpPr/>
          <p:nvPr/>
        </p:nvSpPr>
        <p:spPr>
          <a:xfrm>
            <a:off x="1406415" y="95796"/>
            <a:ext cx="9379200" cy="1102800"/>
          </a:xfrm>
          <a:prstGeom prst="rect">
            <a:avLst/>
          </a:prstGeom>
          <a:gradFill>
            <a:gsLst>
              <a:gs pos="0">
                <a:srgbClr val="F2F2F2"/>
              </a:gs>
              <a:gs pos="100000">
                <a:srgbClr val="4270A9"/>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453" name="Google Shape;453;p38"/>
          <p:cNvPicPr preferRelativeResize="0"/>
          <p:nvPr/>
        </p:nvPicPr>
        <p:blipFill rotWithShape="1">
          <a:blip r:embed="rId6">
            <a:alphaModFix/>
          </a:blip>
          <a:srcRect/>
          <a:stretch/>
        </p:blipFill>
        <p:spPr>
          <a:xfrm>
            <a:off x="1406414" y="4"/>
            <a:ext cx="3766674" cy="1198487"/>
          </a:xfrm>
          <a:prstGeom prst="rect">
            <a:avLst/>
          </a:prstGeom>
          <a:noFill/>
          <a:ln>
            <a:noFill/>
          </a:ln>
        </p:spPr>
      </p:pic>
      <p:sp>
        <p:nvSpPr>
          <p:cNvPr id="454" name="Google Shape;454;p38"/>
          <p:cNvSpPr/>
          <p:nvPr/>
        </p:nvSpPr>
        <p:spPr>
          <a:xfrm>
            <a:off x="1684083" y="1224181"/>
            <a:ext cx="2514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1) Click on the data tab.</a:t>
            </a:r>
            <a:r>
              <a:rPr lang="en-US" sz="1800">
                <a:solidFill>
                  <a:schemeClr val="dk1"/>
                </a:solidFill>
                <a:latin typeface="Calibri"/>
                <a:ea typeface="Calibri"/>
                <a:cs typeface="Calibri"/>
                <a:sym typeface="Calibri"/>
              </a:rPr>
              <a:t> </a:t>
            </a:r>
            <a:endParaRPr sz="1800" b="1">
              <a:solidFill>
                <a:schemeClr val="dk1"/>
              </a:solidFill>
              <a:latin typeface="Calibri"/>
              <a:ea typeface="Calibri"/>
              <a:cs typeface="Calibri"/>
              <a:sym typeface="Calibri"/>
            </a:endParaRPr>
          </a:p>
        </p:txBody>
      </p:sp>
      <p:sp>
        <p:nvSpPr>
          <p:cNvPr id="455" name="Google Shape;455;p38"/>
          <p:cNvSpPr/>
          <p:nvPr/>
        </p:nvSpPr>
        <p:spPr>
          <a:xfrm>
            <a:off x="2382583" y="1935381"/>
            <a:ext cx="654600" cy="3987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56" name="Google Shape;456;p38"/>
          <p:cNvSpPr/>
          <p:nvPr/>
        </p:nvSpPr>
        <p:spPr>
          <a:xfrm>
            <a:off x="1633284" y="3517549"/>
            <a:ext cx="43503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2) Click on the arrow of the Project section to display the dropdown items</a:t>
            </a:r>
            <a:r>
              <a:rPr lang="en-US" sz="1800">
                <a:solidFill>
                  <a:schemeClr val="dk1"/>
                </a:solidFill>
                <a:latin typeface="Calibri"/>
                <a:ea typeface="Calibri"/>
                <a:cs typeface="Calibri"/>
                <a:sym typeface="Calibri"/>
              </a:rPr>
              <a:t> </a:t>
            </a:r>
            <a:endParaRPr sz="1800" b="1">
              <a:solidFill>
                <a:schemeClr val="dk1"/>
              </a:solidFill>
              <a:latin typeface="Calibri"/>
              <a:ea typeface="Calibri"/>
              <a:cs typeface="Calibri"/>
              <a:sym typeface="Calibri"/>
            </a:endParaRPr>
          </a:p>
        </p:txBody>
      </p:sp>
      <p:sp>
        <p:nvSpPr>
          <p:cNvPr id="457" name="Google Shape;457;p38"/>
          <p:cNvSpPr/>
          <p:nvPr/>
        </p:nvSpPr>
        <p:spPr>
          <a:xfrm>
            <a:off x="1816475" y="6210165"/>
            <a:ext cx="323100" cy="2577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58" name="Google Shape;458;p38"/>
          <p:cNvSpPr/>
          <p:nvPr/>
        </p:nvSpPr>
        <p:spPr>
          <a:xfrm>
            <a:off x="6897988" y="5683990"/>
            <a:ext cx="1333500" cy="3195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59" name="Google Shape;459;p38"/>
          <p:cNvSpPr txBox="1"/>
          <p:nvPr/>
        </p:nvSpPr>
        <p:spPr>
          <a:xfrm>
            <a:off x="6377289" y="1191125"/>
            <a:ext cx="2438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3) Click on your project</a:t>
            </a:r>
            <a:r>
              <a:rPr lang="en-US" sz="1800">
                <a:solidFill>
                  <a:schemeClr val="dk1"/>
                </a:solidFill>
                <a:latin typeface="Calibri"/>
                <a:ea typeface="Calibri"/>
                <a:cs typeface="Calibri"/>
                <a:sym typeface="Calibri"/>
              </a:rPr>
              <a:t> </a:t>
            </a:r>
            <a:endParaRPr/>
          </a:p>
        </p:txBody>
      </p:sp>
      <p:sp>
        <p:nvSpPr>
          <p:cNvPr id="460" name="Google Shape;460;p38"/>
          <p:cNvSpPr/>
          <p:nvPr/>
        </p:nvSpPr>
        <p:spPr>
          <a:xfrm>
            <a:off x="7228188" y="2724890"/>
            <a:ext cx="901800" cy="3195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61" name="Google Shape;461;p38"/>
          <p:cNvSpPr txBox="1"/>
          <p:nvPr/>
        </p:nvSpPr>
        <p:spPr>
          <a:xfrm>
            <a:off x="6948788" y="1578749"/>
            <a:ext cx="3607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4) Click on the Open Project button</a:t>
            </a:r>
            <a:endParaRPr sz="1800">
              <a:solidFill>
                <a:schemeClr val="dk1"/>
              </a:solidFill>
              <a:latin typeface="Calibri"/>
              <a:ea typeface="Calibri"/>
              <a:cs typeface="Calibri"/>
              <a:sym typeface="Calibri"/>
            </a:endParaRPr>
          </a:p>
        </p:txBody>
      </p:sp>
      <p:sp>
        <p:nvSpPr>
          <p:cNvPr id="462" name="Google Shape;462;p38"/>
          <p:cNvSpPr txBox="1"/>
          <p:nvPr/>
        </p:nvSpPr>
        <p:spPr>
          <a:xfrm>
            <a:off x="4865988" y="258691"/>
            <a:ext cx="5894100" cy="939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323F4F"/>
              </a:buClr>
              <a:buSzPts val="4000"/>
              <a:buFont typeface="Calibri"/>
              <a:buNone/>
            </a:pPr>
            <a:r>
              <a:rPr lang="en-US" sz="4000" b="1">
                <a:solidFill>
                  <a:srgbClr val="323F4F"/>
                </a:solidFill>
                <a:latin typeface="Calibri"/>
                <a:ea typeface="Calibri"/>
                <a:cs typeface="Calibri"/>
                <a:sym typeface="Calibri"/>
              </a:rPr>
              <a:t>Viewing Data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39" descr="Screen Shot 2016-08-09 at 9.03.03 PM.png"/>
          <p:cNvPicPr preferRelativeResize="0"/>
          <p:nvPr/>
        </p:nvPicPr>
        <p:blipFill rotWithShape="1">
          <a:blip r:embed="rId3">
            <a:alphaModFix/>
          </a:blip>
          <a:srcRect/>
          <a:stretch/>
        </p:blipFill>
        <p:spPr>
          <a:xfrm>
            <a:off x="1832075" y="1536001"/>
            <a:ext cx="7847190" cy="3864018"/>
          </a:xfrm>
          <a:prstGeom prst="rect">
            <a:avLst/>
          </a:prstGeom>
          <a:noFill/>
          <a:ln>
            <a:noFill/>
          </a:ln>
        </p:spPr>
      </p:pic>
      <p:pic>
        <p:nvPicPr>
          <p:cNvPr id="468" name="Google Shape;468;p39" descr="Screen Shot 2016-08-09 at 9.03.44 PM.png"/>
          <p:cNvPicPr preferRelativeResize="0"/>
          <p:nvPr/>
        </p:nvPicPr>
        <p:blipFill rotWithShape="1">
          <a:blip r:embed="rId4">
            <a:alphaModFix/>
          </a:blip>
          <a:srcRect b="8055"/>
          <a:stretch/>
        </p:blipFill>
        <p:spPr>
          <a:xfrm>
            <a:off x="5153360" y="4243025"/>
            <a:ext cx="2910452" cy="2625707"/>
          </a:xfrm>
          <a:prstGeom prst="rect">
            <a:avLst/>
          </a:prstGeom>
          <a:noFill/>
          <a:ln>
            <a:noFill/>
          </a:ln>
        </p:spPr>
      </p:pic>
      <p:sp>
        <p:nvSpPr>
          <p:cNvPr id="469" name="Google Shape;469;p39"/>
          <p:cNvSpPr/>
          <p:nvPr/>
        </p:nvSpPr>
        <p:spPr>
          <a:xfrm>
            <a:off x="1406390" y="85071"/>
            <a:ext cx="9379200" cy="1102800"/>
          </a:xfrm>
          <a:prstGeom prst="rect">
            <a:avLst/>
          </a:prstGeom>
          <a:gradFill>
            <a:gsLst>
              <a:gs pos="0">
                <a:srgbClr val="F2F2F2"/>
              </a:gs>
              <a:gs pos="100000">
                <a:srgbClr val="4270A9"/>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470" name="Google Shape;470;p39"/>
          <p:cNvPicPr preferRelativeResize="0"/>
          <p:nvPr/>
        </p:nvPicPr>
        <p:blipFill rotWithShape="1">
          <a:blip r:embed="rId5">
            <a:alphaModFix/>
          </a:blip>
          <a:srcRect/>
          <a:stretch/>
        </p:blipFill>
        <p:spPr>
          <a:xfrm>
            <a:off x="1406389" y="4"/>
            <a:ext cx="3766674" cy="1198487"/>
          </a:xfrm>
          <a:prstGeom prst="rect">
            <a:avLst/>
          </a:prstGeom>
          <a:noFill/>
          <a:ln>
            <a:noFill/>
          </a:ln>
        </p:spPr>
      </p:pic>
      <p:sp>
        <p:nvSpPr>
          <p:cNvPr id="471" name="Google Shape;471;p39"/>
          <p:cNvSpPr txBox="1"/>
          <p:nvPr/>
        </p:nvSpPr>
        <p:spPr>
          <a:xfrm>
            <a:off x="1781275" y="1187766"/>
            <a:ext cx="20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Project Home Page</a:t>
            </a:r>
            <a:endParaRPr sz="1800">
              <a:solidFill>
                <a:schemeClr val="dk1"/>
              </a:solidFill>
              <a:latin typeface="Calibri"/>
              <a:ea typeface="Calibri"/>
              <a:cs typeface="Calibri"/>
              <a:sym typeface="Calibri"/>
            </a:endParaRPr>
          </a:p>
        </p:txBody>
      </p:sp>
      <p:sp>
        <p:nvSpPr>
          <p:cNvPr id="472" name="Google Shape;472;p39"/>
          <p:cNvSpPr/>
          <p:nvPr/>
        </p:nvSpPr>
        <p:spPr>
          <a:xfrm>
            <a:off x="1781274" y="2155365"/>
            <a:ext cx="901800" cy="3195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73" name="Google Shape;473;p39"/>
          <p:cNvSpPr/>
          <p:nvPr/>
        </p:nvSpPr>
        <p:spPr>
          <a:xfrm>
            <a:off x="1755874" y="4990398"/>
            <a:ext cx="927000" cy="2880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74" name="Google Shape;474;p39"/>
          <p:cNvSpPr/>
          <p:nvPr/>
        </p:nvSpPr>
        <p:spPr>
          <a:xfrm>
            <a:off x="5780363" y="2183700"/>
            <a:ext cx="3865500" cy="1803300"/>
          </a:xfrm>
          <a:prstGeom prst="rect">
            <a:avLst/>
          </a:prstGeom>
          <a:noFill/>
          <a:ln w="9525"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5" name="Google Shape;475;p39"/>
          <p:cNvSpPr txBox="1"/>
          <p:nvPr/>
        </p:nvSpPr>
        <p:spPr>
          <a:xfrm>
            <a:off x="8037293" y="5279879"/>
            <a:ext cx="22176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Data Sharing Among Team Members</a:t>
            </a:r>
            <a:endParaRPr/>
          </a:p>
        </p:txBody>
      </p:sp>
      <p:cxnSp>
        <p:nvCxnSpPr>
          <p:cNvPr id="476" name="Google Shape;476;p39"/>
          <p:cNvCxnSpPr>
            <a:stCxn id="473" idx="6"/>
          </p:cNvCxnSpPr>
          <p:nvPr/>
        </p:nvCxnSpPr>
        <p:spPr>
          <a:xfrm>
            <a:off x="2682874" y="5134398"/>
            <a:ext cx="2470500" cy="265800"/>
          </a:xfrm>
          <a:prstGeom prst="straightConnector1">
            <a:avLst/>
          </a:prstGeom>
          <a:noFill/>
          <a:ln w="12700" cap="flat" cmpd="sng">
            <a:solidFill>
              <a:srgbClr val="FF0000"/>
            </a:solidFill>
            <a:prstDash val="solid"/>
            <a:miter lim="800000"/>
            <a:headEnd type="none" w="sm" len="sm"/>
            <a:tailEnd type="stealth" w="med" len="med"/>
          </a:ln>
        </p:spPr>
      </p:cxnSp>
      <p:sp>
        <p:nvSpPr>
          <p:cNvPr id="477" name="Google Shape;477;p39"/>
          <p:cNvSpPr/>
          <p:nvPr/>
        </p:nvSpPr>
        <p:spPr>
          <a:xfrm>
            <a:off x="5153358" y="4905733"/>
            <a:ext cx="2883900" cy="1020600"/>
          </a:xfrm>
          <a:prstGeom prst="rect">
            <a:avLst/>
          </a:prstGeom>
          <a:noFill/>
          <a:ln w="9525"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8" name="Google Shape;478;p39"/>
          <p:cNvSpPr txBox="1"/>
          <p:nvPr/>
        </p:nvSpPr>
        <p:spPr>
          <a:xfrm>
            <a:off x="5173061" y="5960077"/>
            <a:ext cx="32496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Admins: Can upload data</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Team: Can view data in a project</a:t>
            </a:r>
            <a:endParaRPr/>
          </a:p>
        </p:txBody>
      </p:sp>
      <p:sp>
        <p:nvSpPr>
          <p:cNvPr id="479" name="Google Shape;479;p39"/>
          <p:cNvSpPr txBox="1"/>
          <p:nvPr/>
        </p:nvSpPr>
        <p:spPr>
          <a:xfrm>
            <a:off x="4865963" y="247966"/>
            <a:ext cx="5894100" cy="939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323F4F"/>
              </a:buClr>
              <a:buSzPts val="4000"/>
              <a:buFont typeface="Calibri"/>
              <a:buNone/>
            </a:pPr>
            <a:r>
              <a:rPr lang="en-US" sz="4000" b="1">
                <a:solidFill>
                  <a:srgbClr val="323F4F"/>
                </a:solidFill>
                <a:latin typeface="Calibri"/>
                <a:ea typeface="Calibri"/>
                <a:cs typeface="Calibri"/>
                <a:sym typeface="Calibri"/>
              </a:rPr>
              <a:t>Viewing Data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40" descr="Screen Shot 2016-08-09 at 9.04.37 PM.png"/>
          <p:cNvPicPr preferRelativeResize="0"/>
          <p:nvPr/>
        </p:nvPicPr>
        <p:blipFill rotWithShape="1">
          <a:blip r:embed="rId3">
            <a:alphaModFix/>
          </a:blip>
          <a:srcRect/>
          <a:stretch/>
        </p:blipFill>
        <p:spPr>
          <a:xfrm>
            <a:off x="6313788" y="1316008"/>
            <a:ext cx="3898900" cy="4584700"/>
          </a:xfrm>
          <a:prstGeom prst="rect">
            <a:avLst/>
          </a:prstGeom>
          <a:noFill/>
          <a:ln>
            <a:noFill/>
          </a:ln>
        </p:spPr>
      </p:pic>
      <p:sp>
        <p:nvSpPr>
          <p:cNvPr id="485" name="Google Shape;485;p40"/>
          <p:cNvSpPr/>
          <p:nvPr/>
        </p:nvSpPr>
        <p:spPr>
          <a:xfrm>
            <a:off x="1406415" y="95796"/>
            <a:ext cx="9379200" cy="1102800"/>
          </a:xfrm>
          <a:prstGeom prst="rect">
            <a:avLst/>
          </a:prstGeom>
          <a:gradFill>
            <a:gsLst>
              <a:gs pos="0">
                <a:srgbClr val="F2F2F2"/>
              </a:gs>
              <a:gs pos="100000">
                <a:srgbClr val="4270A9"/>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486" name="Google Shape;486;p40"/>
          <p:cNvPicPr preferRelativeResize="0"/>
          <p:nvPr/>
        </p:nvPicPr>
        <p:blipFill rotWithShape="1">
          <a:blip r:embed="rId4">
            <a:alphaModFix/>
          </a:blip>
          <a:srcRect/>
          <a:stretch/>
        </p:blipFill>
        <p:spPr>
          <a:xfrm>
            <a:off x="1406414" y="4"/>
            <a:ext cx="3766674" cy="1198487"/>
          </a:xfrm>
          <a:prstGeom prst="rect">
            <a:avLst/>
          </a:prstGeom>
          <a:noFill/>
          <a:ln>
            <a:noFill/>
          </a:ln>
        </p:spPr>
      </p:pic>
      <p:sp>
        <p:nvSpPr>
          <p:cNvPr id="487" name="Google Shape;487;p40"/>
          <p:cNvSpPr txBox="1"/>
          <p:nvPr/>
        </p:nvSpPr>
        <p:spPr>
          <a:xfrm>
            <a:off x="2091609" y="2063939"/>
            <a:ext cx="3307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6) Click on the View EEG button.</a:t>
            </a:r>
            <a:r>
              <a:rPr lang="en-US" sz="1800">
                <a:solidFill>
                  <a:schemeClr val="dk1"/>
                </a:solidFill>
                <a:latin typeface="Calibri"/>
                <a:ea typeface="Calibri"/>
                <a:cs typeface="Calibri"/>
                <a:sym typeface="Calibri"/>
              </a:rPr>
              <a:t> </a:t>
            </a:r>
            <a:endParaRPr/>
          </a:p>
        </p:txBody>
      </p:sp>
      <p:sp>
        <p:nvSpPr>
          <p:cNvPr id="488" name="Google Shape;488;p40"/>
          <p:cNvSpPr/>
          <p:nvPr/>
        </p:nvSpPr>
        <p:spPr>
          <a:xfrm>
            <a:off x="6727109" y="3684199"/>
            <a:ext cx="1745700" cy="4533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89" name="Google Shape;489;p40"/>
          <p:cNvSpPr/>
          <p:nvPr/>
        </p:nvSpPr>
        <p:spPr>
          <a:xfrm>
            <a:off x="6364905" y="2321431"/>
            <a:ext cx="1053900" cy="5715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90" name="Google Shape;490;p40"/>
          <p:cNvSpPr txBox="1"/>
          <p:nvPr/>
        </p:nvSpPr>
        <p:spPr>
          <a:xfrm>
            <a:off x="2091610" y="1316009"/>
            <a:ext cx="36633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5) Select the dataset that you want to view (it will highlight in green)</a:t>
            </a:r>
            <a:endParaRPr sz="1800">
              <a:solidFill>
                <a:schemeClr val="dk1"/>
              </a:solidFill>
              <a:latin typeface="Calibri"/>
              <a:ea typeface="Calibri"/>
              <a:cs typeface="Calibri"/>
              <a:sym typeface="Calibri"/>
            </a:endParaRPr>
          </a:p>
        </p:txBody>
      </p:sp>
      <p:sp>
        <p:nvSpPr>
          <p:cNvPr id="491" name="Google Shape;491;p40"/>
          <p:cNvSpPr txBox="1"/>
          <p:nvPr/>
        </p:nvSpPr>
        <p:spPr>
          <a:xfrm>
            <a:off x="2129710" y="3210099"/>
            <a:ext cx="40317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DO NOT uncheck the datasets. Unchecking a dataset will remove it from the project for every project member.</a:t>
            </a:r>
            <a:endParaRPr/>
          </a:p>
        </p:txBody>
      </p:sp>
      <p:sp>
        <p:nvSpPr>
          <p:cNvPr id="492" name="Google Shape;492;p40"/>
          <p:cNvSpPr txBox="1"/>
          <p:nvPr/>
        </p:nvSpPr>
        <p:spPr>
          <a:xfrm>
            <a:off x="4865988" y="258691"/>
            <a:ext cx="5894100" cy="939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323F4F"/>
              </a:buClr>
              <a:buSzPts val="4000"/>
              <a:buFont typeface="Calibri"/>
              <a:buNone/>
            </a:pPr>
            <a:r>
              <a:rPr lang="en-US" sz="4000" b="1">
                <a:solidFill>
                  <a:srgbClr val="323F4F"/>
                </a:solidFill>
                <a:latin typeface="Calibri"/>
                <a:ea typeface="Calibri"/>
                <a:cs typeface="Calibri"/>
                <a:sym typeface="Calibri"/>
              </a:rPr>
              <a:t>Viewing Data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1"/>
          <p:cNvSpPr/>
          <p:nvPr/>
        </p:nvSpPr>
        <p:spPr>
          <a:xfrm>
            <a:off x="1406415" y="95796"/>
            <a:ext cx="9379200" cy="1102800"/>
          </a:xfrm>
          <a:prstGeom prst="rect">
            <a:avLst/>
          </a:prstGeom>
          <a:gradFill>
            <a:gsLst>
              <a:gs pos="0">
                <a:srgbClr val="F2F2F2"/>
              </a:gs>
              <a:gs pos="100000">
                <a:srgbClr val="4270A9"/>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498" name="Google Shape;498;p41"/>
          <p:cNvPicPr preferRelativeResize="0"/>
          <p:nvPr/>
        </p:nvPicPr>
        <p:blipFill rotWithShape="1">
          <a:blip r:embed="rId3">
            <a:alphaModFix/>
          </a:blip>
          <a:srcRect/>
          <a:stretch/>
        </p:blipFill>
        <p:spPr>
          <a:xfrm>
            <a:off x="1406414" y="4"/>
            <a:ext cx="3766674" cy="1198487"/>
          </a:xfrm>
          <a:prstGeom prst="rect">
            <a:avLst/>
          </a:prstGeom>
          <a:noFill/>
          <a:ln>
            <a:noFill/>
          </a:ln>
        </p:spPr>
      </p:pic>
      <p:sp>
        <p:nvSpPr>
          <p:cNvPr id="499" name="Google Shape;499;p41"/>
          <p:cNvSpPr txBox="1"/>
          <p:nvPr/>
        </p:nvSpPr>
        <p:spPr>
          <a:xfrm>
            <a:off x="1913804" y="1366861"/>
            <a:ext cx="81084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7) A new tab will open with the EEG viewer of the selected data set. If the dataset is positive up, then click the “Invert signal” button. The button becomes the “Restore signal” button once the signal has become inverted.</a:t>
            </a:r>
            <a:endParaRPr sz="1800">
              <a:solidFill>
                <a:schemeClr val="dk1"/>
              </a:solidFill>
              <a:latin typeface="Calibri"/>
              <a:ea typeface="Calibri"/>
              <a:cs typeface="Calibri"/>
              <a:sym typeface="Calibri"/>
            </a:endParaRPr>
          </a:p>
        </p:txBody>
      </p:sp>
      <p:pic>
        <p:nvPicPr>
          <p:cNvPr id="500" name="Google Shape;500;p41" descr="Screen Shot 2016-08-09 at 9.05.15 PM.png"/>
          <p:cNvPicPr preferRelativeResize="0"/>
          <p:nvPr/>
        </p:nvPicPr>
        <p:blipFill rotWithShape="1">
          <a:blip r:embed="rId4">
            <a:alphaModFix/>
          </a:blip>
          <a:srcRect t="2" b="27569"/>
          <a:stretch/>
        </p:blipFill>
        <p:spPr>
          <a:xfrm>
            <a:off x="1913803" y="2285715"/>
            <a:ext cx="8273483" cy="4351852"/>
          </a:xfrm>
          <a:prstGeom prst="rect">
            <a:avLst/>
          </a:prstGeom>
          <a:noFill/>
          <a:ln>
            <a:noFill/>
          </a:ln>
        </p:spPr>
      </p:pic>
      <p:pic>
        <p:nvPicPr>
          <p:cNvPr id="501" name="Google Shape;501;p41" descr="Screen Shot 2016-08-09 at 10.36.48 PM.png"/>
          <p:cNvPicPr preferRelativeResize="0"/>
          <p:nvPr/>
        </p:nvPicPr>
        <p:blipFill rotWithShape="1">
          <a:blip r:embed="rId5">
            <a:alphaModFix/>
          </a:blip>
          <a:srcRect/>
          <a:stretch/>
        </p:blipFill>
        <p:spPr>
          <a:xfrm>
            <a:off x="9196688" y="2296541"/>
            <a:ext cx="1371600" cy="469900"/>
          </a:xfrm>
          <a:prstGeom prst="rect">
            <a:avLst/>
          </a:prstGeom>
          <a:noFill/>
          <a:ln>
            <a:noFill/>
          </a:ln>
        </p:spPr>
      </p:pic>
      <p:sp>
        <p:nvSpPr>
          <p:cNvPr id="502" name="Google Shape;502;p41"/>
          <p:cNvSpPr/>
          <p:nvPr/>
        </p:nvSpPr>
        <p:spPr>
          <a:xfrm>
            <a:off x="8968406" y="2988181"/>
            <a:ext cx="914100" cy="3810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cxnSp>
        <p:nvCxnSpPr>
          <p:cNvPr id="503" name="Google Shape;503;p41"/>
          <p:cNvCxnSpPr/>
          <p:nvPr/>
        </p:nvCxnSpPr>
        <p:spPr>
          <a:xfrm rot="10800000" flipH="1">
            <a:off x="9514188" y="2766481"/>
            <a:ext cx="114300" cy="221700"/>
          </a:xfrm>
          <a:prstGeom prst="straightConnector1">
            <a:avLst/>
          </a:prstGeom>
          <a:noFill/>
          <a:ln w="12700" cap="flat" cmpd="sng">
            <a:solidFill>
              <a:srgbClr val="FF0000"/>
            </a:solidFill>
            <a:prstDash val="solid"/>
            <a:miter lim="800000"/>
            <a:headEnd type="none" w="sm" len="sm"/>
            <a:tailEnd type="stealth" w="med" len="med"/>
          </a:ln>
        </p:spPr>
      </p:cxnSp>
      <p:sp>
        <p:nvSpPr>
          <p:cNvPr id="504" name="Google Shape;504;p41"/>
          <p:cNvSpPr txBox="1"/>
          <p:nvPr/>
        </p:nvSpPr>
        <p:spPr>
          <a:xfrm>
            <a:off x="4865988" y="258691"/>
            <a:ext cx="5894100" cy="939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323F4F"/>
              </a:buClr>
              <a:buSzPts val="4000"/>
              <a:buFont typeface="Calibri"/>
              <a:buNone/>
            </a:pPr>
            <a:r>
              <a:rPr lang="en-US" sz="4000" b="1">
                <a:solidFill>
                  <a:srgbClr val="323F4F"/>
                </a:solidFill>
                <a:latin typeface="Calibri"/>
                <a:ea typeface="Calibri"/>
                <a:cs typeface="Calibri"/>
                <a:sym typeface="Calibri"/>
              </a:rPr>
              <a:t>Viewing Data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42" descr="Screen Shot 2016-08-09 at 9.09.37 PM.png"/>
          <p:cNvPicPr preferRelativeResize="0"/>
          <p:nvPr/>
        </p:nvPicPr>
        <p:blipFill rotWithShape="1">
          <a:blip r:embed="rId3">
            <a:alphaModFix/>
          </a:blip>
          <a:srcRect/>
          <a:stretch/>
        </p:blipFill>
        <p:spPr>
          <a:xfrm>
            <a:off x="2427600" y="1241575"/>
            <a:ext cx="7086606" cy="5616424"/>
          </a:xfrm>
          <a:prstGeom prst="rect">
            <a:avLst/>
          </a:prstGeom>
          <a:noFill/>
          <a:ln>
            <a:noFill/>
          </a:ln>
        </p:spPr>
      </p:pic>
      <p:sp>
        <p:nvSpPr>
          <p:cNvPr id="510" name="Google Shape;510;p42"/>
          <p:cNvSpPr/>
          <p:nvPr/>
        </p:nvSpPr>
        <p:spPr>
          <a:xfrm>
            <a:off x="1406415" y="95796"/>
            <a:ext cx="9379200" cy="1102800"/>
          </a:xfrm>
          <a:prstGeom prst="rect">
            <a:avLst/>
          </a:prstGeom>
          <a:gradFill>
            <a:gsLst>
              <a:gs pos="0">
                <a:srgbClr val="F2F2F2"/>
              </a:gs>
              <a:gs pos="100000">
                <a:srgbClr val="4270A9"/>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511" name="Google Shape;511;p42"/>
          <p:cNvPicPr preferRelativeResize="0"/>
          <p:nvPr/>
        </p:nvPicPr>
        <p:blipFill rotWithShape="1">
          <a:blip r:embed="rId4">
            <a:alphaModFix/>
          </a:blip>
          <a:srcRect/>
          <a:stretch/>
        </p:blipFill>
        <p:spPr>
          <a:xfrm>
            <a:off x="1406414" y="4"/>
            <a:ext cx="3766674" cy="1198487"/>
          </a:xfrm>
          <a:prstGeom prst="rect">
            <a:avLst/>
          </a:prstGeom>
          <a:noFill/>
          <a:ln>
            <a:noFill/>
          </a:ln>
        </p:spPr>
      </p:pic>
      <p:sp>
        <p:nvSpPr>
          <p:cNvPr id="512" name="Google Shape;512;p42"/>
          <p:cNvSpPr/>
          <p:nvPr/>
        </p:nvSpPr>
        <p:spPr>
          <a:xfrm>
            <a:off x="2434550" y="2541557"/>
            <a:ext cx="1034400" cy="3666000"/>
          </a:xfrm>
          <a:prstGeom prst="rect">
            <a:avLst/>
          </a:prstGeom>
          <a:noFill/>
          <a:ln w="9525"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3" name="Google Shape;513;p42"/>
          <p:cNvSpPr/>
          <p:nvPr/>
        </p:nvSpPr>
        <p:spPr>
          <a:xfrm>
            <a:off x="8511364" y="1921381"/>
            <a:ext cx="914100" cy="381000"/>
          </a:xfrm>
          <a:prstGeom prst="donut">
            <a:avLst>
              <a:gd name="adj" fmla="val 6317"/>
            </a:avLst>
          </a:prstGeom>
          <a:solidFill>
            <a:srgbClr val="FF0000"/>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514" name="Google Shape;514;p42"/>
          <p:cNvSpPr txBox="1"/>
          <p:nvPr/>
        </p:nvSpPr>
        <p:spPr>
          <a:xfrm>
            <a:off x="4865988" y="258691"/>
            <a:ext cx="5894100" cy="939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323F4F"/>
              </a:buClr>
              <a:buSzPts val="4000"/>
              <a:buFont typeface="Calibri"/>
              <a:buNone/>
            </a:pPr>
            <a:r>
              <a:rPr lang="en-US" sz="4000" b="1">
                <a:solidFill>
                  <a:srgbClr val="323F4F"/>
                </a:solidFill>
                <a:latin typeface="Calibri"/>
                <a:ea typeface="Calibri"/>
                <a:cs typeface="Calibri"/>
                <a:sym typeface="Calibri"/>
              </a:rPr>
              <a:t>Montages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12e90211810_0_493"/>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1" name="Google Shape;521;g12e90211810_0_493"/>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2" name="Google Shape;522;g12e90211810_0_493"/>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523" name="Google Shape;523;g12e90211810_0_493"/>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4" name="Google Shape;524;g12e90211810_0_493"/>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525" name="Google Shape;525;g12e90211810_0_493"/>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6" name="Google Shape;526;g12e90211810_0_493"/>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7" name="Google Shape;527;g12e90211810_0_493"/>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8" name="Google Shape;528;g12e90211810_0_493"/>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529" name="Google Shape;529;g12e90211810_0_493"/>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530" name="Google Shape;530;g12e90211810_0_493"/>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531" name="Google Shape;531;g12e90211810_0_493"/>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532" name="Google Shape;532;g12e90211810_0_493"/>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533" name="Google Shape;533;g12e90211810_0_493"/>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534" name="Google Shape;534;g12e90211810_0_493"/>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535" name="Google Shape;535;g12e90211810_0_493"/>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6" name="Google Shape;536;g12e90211810_0_493"/>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537" name="Google Shape;537;g12e90211810_0_493"/>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8" name="Google Shape;538;g12e90211810_0_493"/>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539" name="Google Shape;539;g12e90211810_0_493"/>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0" name="Google Shape;540;g12e90211810_0_493"/>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541" name="Google Shape;541;g12e90211810_0_493"/>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2" name="Google Shape;542;g12e90211810_0_493"/>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543" name="Google Shape;543;g12e90211810_0_493"/>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4" name="Google Shape;544;g12e90211810_0_493"/>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5" name="Google Shape;545;g12e90211810_0_493"/>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546" name="Google Shape;546;g12e90211810_0_493"/>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BSC - no PHI allowed</a:t>
            </a:r>
            <a:endParaRPr/>
          </a:p>
        </p:txBody>
      </p:sp>
      <p:cxnSp>
        <p:nvCxnSpPr>
          <p:cNvPr id="547" name="Google Shape;547;g12e90211810_0_493"/>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548" name="Google Shape;548;g12e90211810_0_493"/>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9" name="Google Shape;549;g12e90211810_0_493"/>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550" name="Google Shape;550;g12e90211810_0_493"/>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551" name="Google Shape;551;g12e90211810_0_493"/>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552" name="Google Shape;552;g12e90211810_0_493"/>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3" name="Google Shape;553;g12e90211810_0_493"/>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4" name="Google Shape;554;g12e90211810_0_493"/>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555" name="Google Shape;555;g12e90211810_0_493"/>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6" name="Google Shape;556;g12e90211810_0_493"/>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557" name="Google Shape;557;g12e90211810_0_493"/>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558" name="Google Shape;558;g12e90211810_0_493"/>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
        <p:nvSpPr>
          <p:cNvPr id="559" name="Google Shape;559;g12e90211810_0_493"/>
          <p:cNvSpPr/>
          <p:nvPr/>
        </p:nvSpPr>
        <p:spPr>
          <a:xfrm>
            <a:off x="4092475" y="2855100"/>
            <a:ext cx="1772400" cy="9234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560" name="Google Shape;560;g12e90211810_0_493"/>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561" name="Google Shape;561;g12e90211810_0_493"/>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562" name="Google Shape;562;g12e90211810_0_493"/>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563" name="Google Shape;563;g12e90211810_0_493"/>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g12e90211810_0_7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BSC Cluster</a:t>
            </a:r>
            <a:endParaRPr/>
          </a:p>
        </p:txBody>
      </p:sp>
      <p:sp>
        <p:nvSpPr>
          <p:cNvPr id="570" name="Google Shape;570;g12e90211810_0_723"/>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Brain Science Center (BSC) Computing Cluster is supported by PMACS/DART LPC hardware, networking, and account management</a:t>
            </a:r>
            <a:endParaRPr/>
          </a:p>
          <a:p>
            <a:pPr marL="914400" lvl="1" indent="-342900" algn="l" rtl="0">
              <a:spcBef>
                <a:spcPts val="0"/>
              </a:spcBef>
              <a:spcAft>
                <a:spcPts val="0"/>
              </a:spcAft>
              <a:buSzPts val="1800"/>
              <a:buChar char="-"/>
            </a:pPr>
            <a:r>
              <a:rPr lang="en-US"/>
              <a:t>PMACS/DART usernames and passwords are used as the login for the BSC Cluster</a:t>
            </a:r>
            <a:endParaRPr/>
          </a:p>
          <a:p>
            <a:pPr marL="457200" lvl="0" indent="-342900" algn="l" rtl="0">
              <a:spcBef>
                <a:spcPts val="0"/>
              </a:spcBef>
              <a:spcAft>
                <a:spcPts val="0"/>
              </a:spcAft>
              <a:buSzPts val="1800"/>
              <a:buChar char="-"/>
            </a:pPr>
            <a:r>
              <a:rPr lang="en-US"/>
              <a:t>To access, please contact 1) Josh, 2) Jacqueline to have your PMACS/DART account added to the correct user groups</a:t>
            </a:r>
            <a:endParaRPr/>
          </a:p>
          <a:p>
            <a:pPr marL="914400" lvl="1" indent="-342900" algn="l" rtl="0">
              <a:spcBef>
                <a:spcPts val="0"/>
              </a:spcBef>
              <a:spcAft>
                <a:spcPts val="0"/>
              </a:spcAft>
              <a:buSzPts val="1800"/>
              <a:buChar char="-"/>
            </a:pPr>
            <a:r>
              <a:rPr lang="en-US"/>
              <a:t>All users will be granted a user folder on the BSC Cluster</a:t>
            </a:r>
            <a:endParaRPr/>
          </a:p>
          <a:p>
            <a:pPr marL="457200" lvl="0" indent="-342900" algn="l" rtl="0">
              <a:spcBef>
                <a:spcPts val="0"/>
              </a:spcBef>
              <a:spcAft>
                <a:spcPts val="0"/>
              </a:spcAft>
              <a:buSzPts val="1800"/>
              <a:buChar char="-"/>
            </a:pPr>
            <a:r>
              <a:rPr lang="en-US"/>
              <a:t>Storage costs on the BSC Cluster are charged to Dr. Davis</a:t>
            </a:r>
            <a:endParaRPr/>
          </a:p>
          <a:p>
            <a:pPr marL="914400" lvl="1" indent="-342900" algn="l" rtl="0">
              <a:spcBef>
                <a:spcPts val="0"/>
              </a:spcBef>
              <a:spcAft>
                <a:spcPts val="0"/>
              </a:spcAft>
              <a:buSzPts val="1800"/>
              <a:buChar char="-"/>
            </a:pPr>
            <a:r>
              <a:rPr lang="en-US"/>
              <a:t>Make sure to minimize duplicate data</a:t>
            </a:r>
            <a:endParaRPr/>
          </a:p>
          <a:p>
            <a:pPr marL="457200" lvl="0" indent="-342900" algn="l" rtl="0">
              <a:spcBef>
                <a:spcPts val="0"/>
              </a:spcBef>
              <a:spcAft>
                <a:spcPts val="0"/>
              </a:spcAft>
              <a:buSzPts val="1800"/>
              <a:buChar char="-"/>
            </a:pPr>
            <a:r>
              <a:rPr lang="en-US"/>
              <a:t>No PHI, but limited datasets (i.e. dates) are allowed within datasets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g12ee0ae5379_0_8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BSC - direct SSH</a:t>
            </a:r>
            <a:endParaRPr/>
          </a:p>
        </p:txBody>
      </p:sp>
      <p:sp>
        <p:nvSpPr>
          <p:cNvPr id="577" name="Google Shape;577;g12ee0ae5379_0_8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92500" lnSpcReduction="20000"/>
          </a:bodyPr>
          <a:lstStyle/>
          <a:p>
            <a:pPr marL="457200" lvl="0" indent="-334327" algn="l" rtl="0">
              <a:spcBef>
                <a:spcPts val="1000"/>
              </a:spcBef>
              <a:spcAft>
                <a:spcPts val="0"/>
              </a:spcAft>
              <a:buSzPct val="64285"/>
              <a:buChar char="-"/>
            </a:pPr>
            <a:r>
              <a:rPr lang="en-US"/>
              <a:t>SSH access is the expected connection method for the cluster. Currently, there is no networking or SSO requirement before connecting to the cluster. </a:t>
            </a:r>
            <a:endParaRPr/>
          </a:p>
          <a:p>
            <a:pPr marL="914400" lvl="1" indent="-334327" algn="l" rtl="0">
              <a:spcBef>
                <a:spcPts val="0"/>
              </a:spcBef>
              <a:spcAft>
                <a:spcPts val="0"/>
              </a:spcAft>
              <a:buSzPct val="75000"/>
              <a:buChar char="-"/>
            </a:pPr>
            <a:r>
              <a:rPr lang="en-US"/>
              <a:t>Direct from BSC Info: </a:t>
            </a:r>
            <a:r>
              <a:rPr lang="en-US" u="sng">
                <a:solidFill>
                  <a:schemeClr val="hlink"/>
                </a:solidFill>
                <a:hlinkClick r:id="rId3"/>
              </a:rPr>
              <a:t>https://brainsciencecenter.github.io/bscLPC/docs/clusterEnvironment/access/</a:t>
            </a:r>
            <a:endParaRPr/>
          </a:p>
          <a:p>
            <a:pPr marL="0" lvl="0" indent="0" algn="l" rtl="0">
              <a:spcBef>
                <a:spcPts val="1000"/>
              </a:spcBef>
              <a:spcAft>
                <a:spcPts val="0"/>
              </a:spcAft>
              <a:buNone/>
            </a:pPr>
            <a:r>
              <a:rPr lang="en-US"/>
              <a:t>&gt;&gt; ssh pennkey@scisub.pmacs.upenn.edu</a:t>
            </a:r>
            <a:endParaRPr/>
          </a:p>
          <a:p>
            <a:pPr marL="0" lvl="0" indent="0" algn="l" rtl="0">
              <a:spcBef>
                <a:spcPts val="1000"/>
              </a:spcBef>
              <a:spcAft>
                <a:spcPts val="0"/>
              </a:spcAft>
              <a:buNone/>
            </a:pPr>
            <a:r>
              <a:rPr lang="en-US"/>
              <a:t>&gt;&gt; pmacs password</a:t>
            </a:r>
            <a:endParaRPr/>
          </a:p>
          <a:p>
            <a:pPr marL="457200" lvl="0" indent="-334327" algn="l" rtl="0">
              <a:spcBef>
                <a:spcPts val="1000"/>
              </a:spcBef>
              <a:spcAft>
                <a:spcPts val="0"/>
              </a:spcAft>
              <a:buSzPct val="64285"/>
              <a:buChar char="-"/>
            </a:pPr>
            <a:r>
              <a:rPr lang="en-US"/>
              <a:t>You will then be directed into your user home directory within the cluster</a:t>
            </a:r>
            <a:endParaRPr/>
          </a:p>
          <a:p>
            <a:pPr marL="0" lvl="0" indent="0" algn="l" rtl="0">
              <a:spcBef>
                <a:spcPts val="1000"/>
              </a:spcBef>
              <a:spcAft>
                <a:spcPts val="0"/>
              </a:spcAft>
              <a:buNone/>
            </a:pPr>
            <a:r>
              <a:rPr lang="en-US"/>
              <a:t>&gt;&gt; cd /project/davis_group</a:t>
            </a:r>
            <a:endParaRPr/>
          </a:p>
          <a:p>
            <a:pPr marL="457200" lvl="0" indent="-334327" algn="l" rtl="0">
              <a:spcBef>
                <a:spcPts val="1000"/>
              </a:spcBef>
              <a:spcAft>
                <a:spcPts val="0"/>
              </a:spcAft>
              <a:buSzPct val="64285"/>
              <a:buChar char="-"/>
            </a:pPr>
            <a:r>
              <a:rPr lang="en-US"/>
              <a:t>All shared data is stored in /project/davis_group</a:t>
            </a:r>
            <a:endParaRPr/>
          </a:p>
          <a:p>
            <a:pPr marL="914400" lvl="1" indent="-334327" algn="l" rtl="0">
              <a:spcBef>
                <a:spcPts val="0"/>
              </a:spcBef>
              <a:spcAft>
                <a:spcPts val="0"/>
              </a:spcAft>
              <a:buSzPct val="75000"/>
              <a:buChar char="-"/>
            </a:pPr>
            <a:r>
              <a:rPr lang="en-US"/>
              <a:t>Do NOT copy this data into your user directory. Please reference this data from your scripts but do not copy or move it. Duplicate data leads to duplicate costs.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g12ee0ae5379_0_92"/>
          <p:cNvPicPr preferRelativeResize="0"/>
          <p:nvPr/>
        </p:nvPicPr>
        <p:blipFill>
          <a:blip r:embed="rId3">
            <a:alphaModFix/>
          </a:blip>
          <a:stretch>
            <a:fillRect/>
          </a:stretch>
        </p:blipFill>
        <p:spPr>
          <a:xfrm>
            <a:off x="1114613" y="477938"/>
            <a:ext cx="9962774" cy="5902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12e90211810_0_753"/>
          <p:cNvSpPr txBox="1">
            <a:spLocks noGrp="1"/>
          </p:cNvSpPr>
          <p:nvPr>
            <p:ph type="ctrTitle"/>
          </p:nvPr>
        </p:nvSpPr>
        <p:spPr>
          <a:xfrm>
            <a:off x="1524000" y="1122363"/>
            <a:ext cx="9144000" cy="23877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If you need to access</a:t>
            </a:r>
            <a:endParaRPr/>
          </a:p>
          <a:p>
            <a:pPr marL="0" lvl="0" indent="0" algn="ctr" rtl="0">
              <a:spcBef>
                <a:spcPts val="0"/>
              </a:spcBef>
              <a:spcAft>
                <a:spcPts val="0"/>
              </a:spcAft>
              <a:buNone/>
            </a:pPr>
            <a:r>
              <a:rPr lang="en-US"/>
              <a:t>PHI data…</a:t>
            </a:r>
            <a:endParaRPr/>
          </a:p>
        </p:txBody>
      </p:sp>
      <p:sp>
        <p:nvSpPr>
          <p:cNvPr id="590" name="Google Shape;590;g12e90211810_0_753"/>
          <p:cNvSpPr txBox="1">
            <a:spLocks noGrp="1"/>
          </p:cNvSpPr>
          <p:nvPr>
            <p:ph type="subTitle" idx="1"/>
          </p:nvPr>
        </p:nvSpPr>
        <p:spPr>
          <a:xfrm>
            <a:off x="1524000" y="3602038"/>
            <a:ext cx="9144000" cy="1655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a:t>Set up PMACS account to access cnt1/cnt-fs/VDI and/or REDCap </a:t>
            </a:r>
            <a:endParaRPr/>
          </a:p>
          <a:p>
            <a:pPr marL="0" lvl="0" indent="0" algn="ctr" rtl="0">
              <a:spcBef>
                <a:spcPts val="1000"/>
              </a:spcBef>
              <a:spcAft>
                <a:spcPts val="0"/>
              </a:spcAft>
              <a:buNone/>
            </a:pPr>
            <a:r>
              <a:rPr lang="en-US"/>
              <a:t>Set up UPHS account to access PennMed email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12e90211810_0_544"/>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7" name="Google Shape;597;g12e90211810_0_544"/>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8" name="Google Shape;598;g12e90211810_0_544"/>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599" name="Google Shape;599;g12e90211810_0_544"/>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0" name="Google Shape;600;g12e90211810_0_544"/>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601" name="Google Shape;601;g12e90211810_0_544"/>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2" name="Google Shape;602;g12e90211810_0_544"/>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3" name="Google Shape;603;g12e90211810_0_544"/>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4" name="Google Shape;604;g12e90211810_0_544"/>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605" name="Google Shape;605;g12e90211810_0_544"/>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606" name="Google Shape;606;g12e90211810_0_544"/>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607" name="Google Shape;607;g12e90211810_0_544"/>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608" name="Google Shape;608;g12e90211810_0_544"/>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609" name="Google Shape;609;g12e90211810_0_544"/>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610" name="Google Shape;610;g12e90211810_0_544"/>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611" name="Google Shape;611;g12e90211810_0_544"/>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2" name="Google Shape;612;g12e90211810_0_544"/>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613" name="Google Shape;613;g12e90211810_0_544"/>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4" name="Google Shape;614;g12e90211810_0_544"/>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615" name="Google Shape;615;g12e90211810_0_544"/>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6" name="Google Shape;616;g12e90211810_0_544"/>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617" name="Google Shape;617;g12e90211810_0_544"/>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8" name="Google Shape;618;g12e90211810_0_544"/>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619" name="Google Shape;619;g12e90211810_0_544"/>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0" name="Google Shape;620;g12e90211810_0_544"/>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1" name="Google Shape;621;g12e90211810_0_544"/>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622" name="Google Shape;622;g12e90211810_0_544"/>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cnt1 / cnt-fs - PHI allowed</a:t>
            </a:r>
            <a:endParaRPr/>
          </a:p>
        </p:txBody>
      </p:sp>
      <p:cxnSp>
        <p:nvCxnSpPr>
          <p:cNvPr id="623" name="Google Shape;623;g12e90211810_0_544"/>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624" name="Google Shape;624;g12e90211810_0_544"/>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5" name="Google Shape;625;g12e90211810_0_544"/>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626" name="Google Shape;626;g12e90211810_0_544"/>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627" name="Google Shape;627;g12e90211810_0_544"/>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628" name="Google Shape;628;g12e90211810_0_544"/>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9" name="Google Shape;629;g12e90211810_0_544"/>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0" name="Google Shape;630;g12e90211810_0_544"/>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631" name="Google Shape;631;g12e90211810_0_544"/>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2" name="Google Shape;632;g12e90211810_0_544"/>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633" name="Google Shape;633;g12e90211810_0_544"/>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634" name="Google Shape;634;g12e90211810_0_544"/>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
        <p:nvSpPr>
          <p:cNvPr id="635" name="Google Shape;635;g12e90211810_0_544"/>
          <p:cNvSpPr/>
          <p:nvPr/>
        </p:nvSpPr>
        <p:spPr>
          <a:xfrm>
            <a:off x="6009575" y="2917300"/>
            <a:ext cx="1772400" cy="13257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636" name="Google Shape;636;g12e90211810_0_544"/>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637" name="Google Shape;637;g12e90211810_0_544"/>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638" name="Google Shape;638;g12e90211810_0_544"/>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639" name="Google Shape;639;g12e90211810_0_544"/>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12e90211810_0_72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cnt1 Linux server / cnt-fs Windows file share</a:t>
            </a:r>
            <a:endParaRPr/>
          </a:p>
        </p:txBody>
      </p:sp>
      <p:sp>
        <p:nvSpPr>
          <p:cNvPr id="646" name="Google Shape;646;g12e90211810_0_72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cnt1 and cnt-fs are maintained by PMACS</a:t>
            </a:r>
            <a:endParaRPr/>
          </a:p>
          <a:p>
            <a:pPr marL="457200" lvl="0" indent="-342900" algn="l" rtl="0">
              <a:spcBef>
                <a:spcPts val="0"/>
              </a:spcBef>
              <a:spcAft>
                <a:spcPts val="0"/>
              </a:spcAft>
              <a:buSzPts val="1800"/>
              <a:buChar char="-"/>
            </a:pPr>
            <a:r>
              <a:rPr lang="en-US"/>
              <a:t>PMACS provides a Virtual Desktop Interface (VDI) to interact with cnt1 and cnt-fs</a:t>
            </a:r>
            <a:endParaRPr/>
          </a:p>
          <a:p>
            <a:pPr marL="457200" lvl="0" indent="-342900" algn="l" rtl="0">
              <a:spcBef>
                <a:spcPts val="0"/>
              </a:spcBef>
              <a:spcAft>
                <a:spcPts val="0"/>
              </a:spcAft>
              <a:buSzPts val="1800"/>
              <a:buChar char="-"/>
            </a:pPr>
            <a:r>
              <a:rPr lang="en-US"/>
              <a:t>Will need PMACS account and VDI to access</a:t>
            </a:r>
            <a:endParaRPr/>
          </a:p>
          <a:p>
            <a:pPr marL="914400" lvl="1" indent="-342900" algn="l" rtl="0">
              <a:spcBef>
                <a:spcPts val="0"/>
              </a:spcBef>
              <a:spcAft>
                <a:spcPts val="0"/>
              </a:spcAft>
              <a:buSzPts val="1800"/>
              <a:buChar char="-"/>
            </a:pPr>
            <a:r>
              <a:rPr lang="en-US"/>
              <a:t>Email Jacqueline/Josh to ask to submit a PMACS account request (if you don’t already have one) and VDI access request to access cnt1/cnt-fs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g12e90211810_0_717"/>
          <p:cNvSpPr txBox="1">
            <a:spLocks noGrp="1"/>
          </p:cNvSpPr>
          <p:nvPr>
            <p:ph type="ctrTitle"/>
          </p:nvPr>
        </p:nvSpPr>
        <p:spPr>
          <a:xfrm>
            <a:off x="1524000" y="1122363"/>
            <a:ext cx="9144000" cy="23877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cnt1 / cnt-fs demo</a:t>
            </a:r>
            <a:endParaRPr/>
          </a:p>
        </p:txBody>
      </p:sp>
      <p:sp>
        <p:nvSpPr>
          <p:cNvPr id="653" name="Google Shape;653;g12e90211810_0_717"/>
          <p:cNvSpPr txBox="1">
            <a:spLocks noGrp="1"/>
          </p:cNvSpPr>
          <p:nvPr>
            <p:ph type="subTitle" idx="1"/>
          </p:nvPr>
        </p:nvSpPr>
        <p:spPr>
          <a:xfrm>
            <a:off x="1524000" y="3602038"/>
            <a:ext cx="9144000" cy="1655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a:t>Access through the VDI</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g12e90211810_0_659"/>
          <p:cNvSpPr/>
          <p:nvPr/>
        </p:nvSpPr>
        <p:spPr>
          <a:xfrm>
            <a:off x="10982316" y="4567100"/>
            <a:ext cx="11463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0" name="Google Shape;660;g12e90211810_0_659"/>
          <p:cNvSpPr/>
          <p:nvPr/>
        </p:nvSpPr>
        <p:spPr>
          <a:xfrm>
            <a:off x="6086224" y="1204006"/>
            <a:ext cx="6049500" cy="1713000"/>
          </a:xfrm>
          <a:prstGeom prst="rect">
            <a:avLst/>
          </a:prstGeom>
          <a:solidFill>
            <a:srgbClr val="C00000">
              <a:alpha val="12940"/>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1" name="Google Shape;661;g12e90211810_0_659"/>
          <p:cNvSpPr txBox="1"/>
          <p:nvPr/>
        </p:nvSpPr>
        <p:spPr>
          <a:xfrm>
            <a:off x="379126" y="5985725"/>
            <a:ext cx="1031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IEEG.org</a:t>
            </a:r>
            <a:endParaRPr/>
          </a:p>
        </p:txBody>
      </p:sp>
      <p:sp>
        <p:nvSpPr>
          <p:cNvPr id="662" name="Google Shape;662;g12e90211810_0_659"/>
          <p:cNvSpPr/>
          <p:nvPr/>
        </p:nvSpPr>
        <p:spPr>
          <a:xfrm>
            <a:off x="60363" y="6432907"/>
            <a:ext cx="25089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3" name="Google Shape;663;g12e90211810_0_659"/>
          <p:cNvSpPr txBox="1"/>
          <p:nvPr/>
        </p:nvSpPr>
        <p:spPr>
          <a:xfrm>
            <a:off x="60363" y="6418552"/>
            <a:ext cx="260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Surgrec - Reconstructions</a:t>
            </a:r>
            <a:endParaRPr/>
          </a:p>
        </p:txBody>
      </p:sp>
      <p:sp>
        <p:nvSpPr>
          <p:cNvPr id="664" name="Google Shape;664;g12e90211810_0_659"/>
          <p:cNvSpPr/>
          <p:nvPr/>
        </p:nvSpPr>
        <p:spPr>
          <a:xfrm>
            <a:off x="10985363" y="5784019"/>
            <a:ext cx="1146300" cy="1023900"/>
          </a:xfrm>
          <a:prstGeom prst="rect">
            <a:avLst/>
          </a:prstGeom>
          <a:solidFill>
            <a:schemeClr val="dk2">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5" name="Google Shape;665;g12e90211810_0_659"/>
          <p:cNvSpPr/>
          <p:nvPr/>
        </p:nvSpPr>
        <p:spPr>
          <a:xfrm>
            <a:off x="2724181" y="4579372"/>
            <a:ext cx="3348600" cy="1204500"/>
          </a:xfrm>
          <a:prstGeom prst="rect">
            <a:avLst/>
          </a:prstGeom>
          <a:solidFill>
            <a:schemeClr val="accent6">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6" name="Google Shape;666;g12e90211810_0_659"/>
          <p:cNvSpPr/>
          <p:nvPr/>
        </p:nvSpPr>
        <p:spPr>
          <a:xfrm>
            <a:off x="2723342" y="2930922"/>
            <a:ext cx="9412200" cy="1638600"/>
          </a:xfrm>
          <a:prstGeom prst="rect">
            <a:avLst/>
          </a:prstGeom>
          <a:solidFill>
            <a:schemeClr val="accent1">
              <a:alpha val="298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7" name="Google Shape;667;g12e90211810_0_659"/>
          <p:cNvSpPr txBox="1"/>
          <p:nvPr/>
        </p:nvSpPr>
        <p:spPr>
          <a:xfrm>
            <a:off x="6104471" y="882138"/>
            <a:ext cx="129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PHI allowed</a:t>
            </a:r>
            <a:endParaRPr/>
          </a:p>
        </p:txBody>
      </p:sp>
      <p:sp>
        <p:nvSpPr>
          <p:cNvPr id="668" name="Google Shape;668;g12e90211810_0_659"/>
          <p:cNvSpPr txBox="1"/>
          <p:nvPr/>
        </p:nvSpPr>
        <p:spPr>
          <a:xfrm>
            <a:off x="4437142" y="881170"/>
            <a:ext cx="1619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 PHI allowed</a:t>
            </a:r>
            <a:endParaRPr/>
          </a:p>
        </p:txBody>
      </p:sp>
      <p:sp>
        <p:nvSpPr>
          <p:cNvPr id="669" name="Google Shape;669;g12e90211810_0_659"/>
          <p:cNvSpPr txBox="1"/>
          <p:nvPr/>
        </p:nvSpPr>
        <p:spPr>
          <a:xfrm>
            <a:off x="10970704" y="1598800"/>
            <a:ext cx="11493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PennMed</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670" name="Google Shape;670;g12e90211810_0_659"/>
          <p:cNvSpPr txBox="1"/>
          <p:nvPr/>
        </p:nvSpPr>
        <p:spPr>
          <a:xfrm>
            <a:off x="6104471" y="2570893"/>
            <a:ext cx="4967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 Medicine IS Services – BIG-IP Edge VPN Client</a:t>
            </a:r>
            <a:endParaRPr/>
          </a:p>
        </p:txBody>
      </p:sp>
      <p:sp>
        <p:nvSpPr>
          <p:cNvPr id="671" name="Google Shape;671;g12e90211810_0_659"/>
          <p:cNvSpPr txBox="1"/>
          <p:nvPr/>
        </p:nvSpPr>
        <p:spPr>
          <a:xfrm>
            <a:off x="11035023" y="4853521"/>
            <a:ext cx="10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PennNet Network</a:t>
            </a:r>
            <a:endParaRPr/>
          </a:p>
        </p:txBody>
      </p:sp>
      <p:sp>
        <p:nvSpPr>
          <p:cNvPr id="672" name="Google Shape;672;g12e90211810_0_659"/>
          <p:cNvSpPr txBox="1"/>
          <p:nvPr/>
        </p:nvSpPr>
        <p:spPr>
          <a:xfrm>
            <a:off x="10866151" y="3153350"/>
            <a:ext cx="13584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PMACS/</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DART</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 (PSOM)</a:t>
            </a: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Network</a:t>
            </a:r>
            <a:endParaRPr/>
          </a:p>
        </p:txBody>
      </p:sp>
      <p:sp>
        <p:nvSpPr>
          <p:cNvPr id="673" name="Google Shape;673;g12e90211810_0_659"/>
          <p:cNvSpPr txBox="1"/>
          <p:nvPr/>
        </p:nvSpPr>
        <p:spPr>
          <a:xfrm>
            <a:off x="4461307" y="5154821"/>
            <a:ext cx="1666500" cy="646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UPenn ISC VPN</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Global Protect</a:t>
            </a:r>
            <a:endParaRPr/>
          </a:p>
        </p:txBody>
      </p:sp>
      <p:sp>
        <p:nvSpPr>
          <p:cNvPr id="674" name="Google Shape;674;g12e90211810_0_659"/>
          <p:cNvSpPr/>
          <p:nvPr/>
        </p:nvSpPr>
        <p:spPr>
          <a:xfrm>
            <a:off x="2946623" y="4653557"/>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5" name="Google Shape;675;g12e90211810_0_659"/>
          <p:cNvSpPr txBox="1"/>
          <p:nvPr/>
        </p:nvSpPr>
        <p:spPr>
          <a:xfrm>
            <a:off x="3057836" y="4715064"/>
            <a:ext cx="67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Borel</a:t>
            </a:r>
            <a:endParaRPr sz="1800">
              <a:solidFill>
                <a:schemeClr val="dk1"/>
              </a:solidFill>
              <a:latin typeface="Calibri"/>
              <a:ea typeface="Calibri"/>
              <a:cs typeface="Calibri"/>
              <a:sym typeface="Calibri"/>
            </a:endParaRPr>
          </a:p>
        </p:txBody>
      </p:sp>
      <p:sp>
        <p:nvSpPr>
          <p:cNvPr id="676" name="Google Shape;676;g12e90211810_0_659"/>
          <p:cNvSpPr/>
          <p:nvPr/>
        </p:nvSpPr>
        <p:spPr>
          <a:xfrm>
            <a:off x="4299478" y="3010521"/>
            <a:ext cx="13584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7" name="Google Shape;677;g12e90211810_0_659"/>
          <p:cNvSpPr txBox="1"/>
          <p:nvPr/>
        </p:nvSpPr>
        <p:spPr>
          <a:xfrm>
            <a:off x="4410691" y="3102508"/>
            <a:ext cx="124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BSC Cluster</a:t>
            </a:r>
            <a:endParaRPr/>
          </a:p>
        </p:txBody>
      </p:sp>
      <p:sp>
        <p:nvSpPr>
          <p:cNvPr id="678" name="Google Shape;678;g12e90211810_0_659"/>
          <p:cNvSpPr/>
          <p:nvPr/>
        </p:nvSpPr>
        <p:spPr>
          <a:xfrm>
            <a:off x="6521337" y="3010521"/>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79" name="Google Shape;679;g12e90211810_0_659"/>
          <p:cNvSpPr txBox="1"/>
          <p:nvPr/>
        </p:nvSpPr>
        <p:spPr>
          <a:xfrm>
            <a:off x="6632550" y="3102508"/>
            <a:ext cx="596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cnt1</a:t>
            </a:r>
            <a:endParaRPr/>
          </a:p>
        </p:txBody>
      </p:sp>
      <p:sp>
        <p:nvSpPr>
          <p:cNvPr id="680" name="Google Shape;680;g12e90211810_0_659"/>
          <p:cNvSpPr/>
          <p:nvPr/>
        </p:nvSpPr>
        <p:spPr>
          <a:xfrm>
            <a:off x="6916108" y="1482285"/>
            <a:ext cx="15576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1" name="Google Shape;681;g12e90211810_0_659"/>
          <p:cNvSpPr txBox="1"/>
          <p:nvPr/>
        </p:nvSpPr>
        <p:spPr>
          <a:xfrm>
            <a:off x="6940711" y="1559222"/>
            <a:ext cx="1508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Natus Review</a:t>
            </a:r>
            <a:endParaRPr/>
          </a:p>
        </p:txBody>
      </p:sp>
      <p:sp>
        <p:nvSpPr>
          <p:cNvPr id="682" name="Google Shape;682;g12e90211810_0_659"/>
          <p:cNvSpPr/>
          <p:nvPr/>
        </p:nvSpPr>
        <p:spPr>
          <a:xfrm>
            <a:off x="311045" y="5988175"/>
            <a:ext cx="11493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3" name="Google Shape;683;g12e90211810_0_659"/>
          <p:cNvSpPr/>
          <p:nvPr/>
        </p:nvSpPr>
        <p:spPr>
          <a:xfrm>
            <a:off x="1587632" y="5988174"/>
            <a:ext cx="981600" cy="3405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4" name="Google Shape;684;g12e90211810_0_659"/>
          <p:cNvSpPr txBox="1"/>
          <p:nvPr/>
        </p:nvSpPr>
        <p:spPr>
          <a:xfrm>
            <a:off x="1649625" y="5985727"/>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NODDI</a:t>
            </a:r>
            <a:endParaRPr/>
          </a:p>
        </p:txBody>
      </p:sp>
      <p:sp>
        <p:nvSpPr>
          <p:cNvPr id="685" name="Google Shape;685;g12e90211810_0_659"/>
          <p:cNvSpPr txBox="1">
            <a:spLocks noGrp="1"/>
          </p:cNvSpPr>
          <p:nvPr>
            <p:ph type="title"/>
          </p:nvPr>
        </p:nvSpPr>
        <p:spPr>
          <a:xfrm>
            <a:off x="838200" y="-40885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REDCap - PHI allowed</a:t>
            </a:r>
            <a:endParaRPr/>
          </a:p>
        </p:txBody>
      </p:sp>
      <p:cxnSp>
        <p:nvCxnSpPr>
          <p:cNvPr id="686" name="Google Shape;686;g12e90211810_0_659"/>
          <p:cNvCxnSpPr/>
          <p:nvPr/>
        </p:nvCxnSpPr>
        <p:spPr>
          <a:xfrm flipH="1">
            <a:off x="2724044" y="738221"/>
            <a:ext cx="600" cy="6071100"/>
          </a:xfrm>
          <a:prstGeom prst="straightConnector1">
            <a:avLst/>
          </a:prstGeom>
          <a:noFill/>
          <a:ln w="28575" cap="flat" cmpd="sng">
            <a:solidFill>
              <a:schemeClr val="accent1"/>
            </a:solidFill>
            <a:prstDash val="solid"/>
            <a:miter lim="800000"/>
            <a:headEnd type="none" w="sm" len="sm"/>
            <a:tailEnd type="none" w="sm" len="sm"/>
          </a:ln>
        </p:spPr>
      </p:cxnSp>
      <p:sp>
        <p:nvSpPr>
          <p:cNvPr id="687" name="Google Shape;687;g12e90211810_0_659"/>
          <p:cNvSpPr/>
          <p:nvPr/>
        </p:nvSpPr>
        <p:spPr>
          <a:xfrm>
            <a:off x="8133674" y="3055188"/>
            <a:ext cx="1031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8" name="Google Shape;688;g12e90211810_0_659"/>
          <p:cNvSpPr txBox="1"/>
          <p:nvPr/>
        </p:nvSpPr>
        <p:spPr>
          <a:xfrm>
            <a:off x="8243652" y="3116691"/>
            <a:ext cx="92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REDCap</a:t>
            </a:r>
            <a:endParaRPr sz="1800">
              <a:solidFill>
                <a:schemeClr val="dk1"/>
              </a:solidFill>
              <a:latin typeface="Calibri"/>
              <a:ea typeface="Calibri"/>
              <a:cs typeface="Calibri"/>
              <a:sym typeface="Calibri"/>
            </a:endParaRPr>
          </a:p>
        </p:txBody>
      </p:sp>
      <p:sp>
        <p:nvSpPr>
          <p:cNvPr id="689" name="Google Shape;689;g12e90211810_0_659"/>
          <p:cNvSpPr txBox="1"/>
          <p:nvPr/>
        </p:nvSpPr>
        <p:spPr>
          <a:xfrm>
            <a:off x="413257" y="1144779"/>
            <a:ext cx="2255700" cy="1385400"/>
          </a:xfrm>
          <a:prstGeom prst="rect">
            <a:avLst/>
          </a:prstGeom>
          <a:noFill/>
          <a:ln>
            <a:noFill/>
          </a:ln>
        </p:spPr>
        <p:txBody>
          <a:bodyPr spcFirstLastPara="1" wrap="square" lIns="91425" tIns="45700" rIns="91425" bIns="45700" anchor="t" anchorCtr="0">
            <a:spAutoFit/>
          </a:bodyPr>
          <a:lstStyle/>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Only anonymized data can be shared without DUA</a:t>
            </a:r>
            <a:endParaRPr/>
          </a:p>
          <a:p>
            <a:pPr marL="285750" marR="0" lvl="0" indent="-285750" algn="r"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DUA needed for limited datasets and datasets containing PHI</a:t>
            </a:r>
            <a:endParaRPr/>
          </a:p>
        </p:txBody>
      </p:sp>
      <p:sp>
        <p:nvSpPr>
          <p:cNvPr id="690" name="Google Shape;690;g12e90211810_0_659"/>
          <p:cNvSpPr txBox="1"/>
          <p:nvPr/>
        </p:nvSpPr>
        <p:spPr>
          <a:xfrm>
            <a:off x="3257821" y="5270809"/>
            <a:ext cx="1365600" cy="3693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SEAS CETS – </a:t>
            </a:r>
            <a:endParaRPr/>
          </a:p>
        </p:txBody>
      </p:sp>
      <p:sp>
        <p:nvSpPr>
          <p:cNvPr id="691" name="Google Shape;691;g12e90211810_0_659"/>
          <p:cNvSpPr/>
          <p:nvPr/>
        </p:nvSpPr>
        <p:spPr>
          <a:xfrm>
            <a:off x="6521337" y="3578420"/>
            <a:ext cx="893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2" name="Google Shape;692;g12e90211810_0_659"/>
          <p:cNvSpPr/>
          <p:nvPr/>
        </p:nvSpPr>
        <p:spPr>
          <a:xfrm>
            <a:off x="3950293" y="4670599"/>
            <a:ext cx="893700" cy="4533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3" name="Google Shape;693;g12e90211810_0_659"/>
          <p:cNvSpPr txBox="1"/>
          <p:nvPr/>
        </p:nvSpPr>
        <p:spPr>
          <a:xfrm>
            <a:off x="3962894" y="4732106"/>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Pioneer</a:t>
            </a:r>
            <a:endParaRPr/>
          </a:p>
        </p:txBody>
      </p:sp>
      <p:sp>
        <p:nvSpPr>
          <p:cNvPr id="694" name="Google Shape;694;g12e90211810_0_659"/>
          <p:cNvSpPr/>
          <p:nvPr/>
        </p:nvSpPr>
        <p:spPr>
          <a:xfrm>
            <a:off x="8868539" y="1482284"/>
            <a:ext cx="1682700" cy="523200"/>
          </a:xfrm>
          <a:prstGeom prst="roundRect">
            <a:avLst>
              <a:gd name="adj" fmla="val 16667"/>
            </a:avLst>
          </a:prstGeom>
          <a:solidFill>
            <a:schemeClr val="dk2">
              <a:alpha val="2196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5" name="Google Shape;695;g12e90211810_0_659"/>
          <p:cNvSpPr txBox="1"/>
          <p:nvPr/>
        </p:nvSpPr>
        <p:spPr>
          <a:xfrm>
            <a:off x="8873639" y="1559235"/>
            <a:ext cx="1697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UPHS Computer</a:t>
            </a:r>
            <a:endParaRPr/>
          </a:p>
        </p:txBody>
      </p:sp>
      <p:sp>
        <p:nvSpPr>
          <p:cNvPr id="696" name="Google Shape;696;g12e90211810_0_659"/>
          <p:cNvSpPr txBox="1"/>
          <p:nvPr/>
        </p:nvSpPr>
        <p:spPr>
          <a:xfrm>
            <a:off x="690880" y="445469"/>
            <a:ext cx="22557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Outside of Penn</a:t>
            </a:r>
            <a:endParaRPr/>
          </a:p>
        </p:txBody>
      </p:sp>
      <p:sp>
        <p:nvSpPr>
          <p:cNvPr id="697" name="Google Shape;697;g12e90211810_0_659"/>
          <p:cNvSpPr txBox="1"/>
          <p:nvPr/>
        </p:nvSpPr>
        <p:spPr>
          <a:xfrm>
            <a:off x="2848053" y="437850"/>
            <a:ext cx="657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Penn</a:t>
            </a:r>
            <a:endParaRPr/>
          </a:p>
        </p:txBody>
      </p:sp>
      <p:sp>
        <p:nvSpPr>
          <p:cNvPr id="698" name="Google Shape;698;g12e90211810_0_659"/>
          <p:cNvSpPr/>
          <p:nvPr/>
        </p:nvSpPr>
        <p:spPr>
          <a:xfrm>
            <a:off x="7746425" y="2855100"/>
            <a:ext cx="1772400" cy="9234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699" name="Google Shape;699;g12e90211810_0_659"/>
          <p:cNvCxnSpPr/>
          <p:nvPr/>
        </p:nvCxnSpPr>
        <p:spPr>
          <a:xfrm flipH="1">
            <a:off x="6074100" y="728716"/>
            <a:ext cx="8100" cy="6113100"/>
          </a:xfrm>
          <a:prstGeom prst="straightConnector1">
            <a:avLst/>
          </a:prstGeom>
          <a:noFill/>
          <a:ln w="28575" cap="flat" cmpd="sng">
            <a:solidFill>
              <a:schemeClr val="accent1"/>
            </a:solidFill>
            <a:prstDash val="solid"/>
            <a:miter lim="800000"/>
            <a:headEnd type="none" w="sm" len="sm"/>
            <a:tailEnd type="none" w="sm" len="sm"/>
          </a:ln>
        </p:spPr>
      </p:cxnSp>
      <p:sp>
        <p:nvSpPr>
          <p:cNvPr id="700" name="Google Shape;700;g12e90211810_0_659"/>
          <p:cNvSpPr txBox="1"/>
          <p:nvPr/>
        </p:nvSpPr>
        <p:spPr>
          <a:xfrm>
            <a:off x="6804685" y="4146316"/>
            <a:ext cx="333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PMACS/DART – CNT VDI Interface</a:t>
            </a:r>
            <a:endParaRPr/>
          </a:p>
        </p:txBody>
      </p:sp>
      <p:sp>
        <p:nvSpPr>
          <p:cNvPr id="701" name="Google Shape;701;g12e90211810_0_659"/>
          <p:cNvSpPr txBox="1"/>
          <p:nvPr/>
        </p:nvSpPr>
        <p:spPr>
          <a:xfrm>
            <a:off x="11171225" y="6111325"/>
            <a:ext cx="910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AWS</a:t>
            </a:r>
            <a:endParaRPr/>
          </a:p>
        </p:txBody>
      </p:sp>
      <p:sp>
        <p:nvSpPr>
          <p:cNvPr id="702" name="Google Shape;702;g12e90211810_0_659"/>
          <p:cNvSpPr txBox="1"/>
          <p:nvPr/>
        </p:nvSpPr>
        <p:spPr>
          <a:xfrm>
            <a:off x="6529900" y="3670400"/>
            <a:ext cx="87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cnt-fs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4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77500" lnSpcReduction="20000"/>
          </a:bodyPr>
          <a:lstStyle/>
          <a:p>
            <a:pPr marL="228600" lvl="0" indent="-201930" algn="l" rtl="0">
              <a:lnSpc>
                <a:spcPct val="90000"/>
              </a:lnSpc>
              <a:spcBef>
                <a:spcPts val="0"/>
              </a:spcBef>
              <a:spcAft>
                <a:spcPts val="0"/>
              </a:spcAft>
              <a:buClr>
                <a:schemeClr val="dk1"/>
              </a:buClr>
              <a:buSzPct val="100000"/>
              <a:buChar char="•"/>
            </a:pPr>
            <a:r>
              <a:rPr lang="en-US" dirty="0"/>
              <a:t>Access accounts and hardware maintained by PMACS</a:t>
            </a:r>
            <a:endParaRPr dirty="0"/>
          </a:p>
          <a:p>
            <a:pPr marL="685800" lvl="1" indent="-205740" algn="l" rtl="0">
              <a:lnSpc>
                <a:spcPct val="90000"/>
              </a:lnSpc>
              <a:spcBef>
                <a:spcPts val="500"/>
              </a:spcBef>
              <a:spcAft>
                <a:spcPts val="0"/>
              </a:spcAft>
              <a:buClr>
                <a:schemeClr val="dk1"/>
              </a:buClr>
              <a:buSzPct val="100000"/>
              <a:buChar char="•"/>
            </a:pPr>
            <a:r>
              <a:rPr lang="en-US" dirty="0"/>
              <a:t>Email/Josh to ask to submit a PMACS account request</a:t>
            </a:r>
            <a:endParaRPr dirty="0"/>
          </a:p>
          <a:p>
            <a:pPr marL="228600" lvl="0" indent="-232409" algn="l" rtl="0">
              <a:lnSpc>
                <a:spcPct val="90000"/>
              </a:lnSpc>
              <a:spcBef>
                <a:spcPts val="500"/>
              </a:spcBef>
              <a:spcAft>
                <a:spcPts val="0"/>
              </a:spcAft>
              <a:buClr>
                <a:schemeClr val="dk1"/>
              </a:buClr>
              <a:buSzPct val="85714"/>
              <a:buChar char="•"/>
            </a:pPr>
            <a:r>
              <a:rPr lang="en-US" dirty="0"/>
              <a:t>Fill out </a:t>
            </a:r>
            <a:r>
              <a:rPr lang="en-US" u="sng" dirty="0">
                <a:solidFill>
                  <a:schemeClr val="hlink"/>
                </a:solidFill>
                <a:hlinkClick r:id="rId3"/>
              </a:rPr>
              <a:t>https://redcap.med.upenn.edu/surveys/?s=YbCvd4</a:t>
            </a:r>
            <a:r>
              <a:rPr lang="en-US" dirty="0"/>
              <a:t> once you have a PMACS account, and a </a:t>
            </a:r>
            <a:r>
              <a:rPr lang="en-US" dirty="0" err="1"/>
              <a:t>REDCap</a:t>
            </a:r>
            <a:r>
              <a:rPr lang="en-US" dirty="0"/>
              <a:t> account will be created for you</a:t>
            </a:r>
            <a:endParaRPr dirty="0"/>
          </a:p>
          <a:p>
            <a:pPr marL="685800" lvl="1" indent="-232409" algn="l" rtl="0">
              <a:lnSpc>
                <a:spcPct val="90000"/>
              </a:lnSpc>
              <a:spcBef>
                <a:spcPts val="500"/>
              </a:spcBef>
              <a:spcAft>
                <a:spcPts val="0"/>
              </a:spcAft>
              <a:buClr>
                <a:schemeClr val="dk1"/>
              </a:buClr>
              <a:buSzPct val="100000"/>
              <a:buChar char="•"/>
            </a:pPr>
            <a:r>
              <a:rPr lang="en-US" dirty="0"/>
              <a:t>All users are required to have a </a:t>
            </a:r>
            <a:r>
              <a:rPr lang="en-US" dirty="0" err="1"/>
              <a:t>PennKey</a:t>
            </a:r>
            <a:r>
              <a:rPr lang="en-US" dirty="0"/>
              <a:t>, so be sure to include your </a:t>
            </a:r>
            <a:r>
              <a:rPr lang="en-US" dirty="0" err="1"/>
              <a:t>PennKey</a:t>
            </a:r>
            <a:r>
              <a:rPr lang="en-US" dirty="0"/>
              <a:t> in the survey</a:t>
            </a:r>
            <a:endParaRPr dirty="0"/>
          </a:p>
          <a:p>
            <a:pPr marL="685800" lvl="1" indent="-202882" algn="l" rtl="0">
              <a:lnSpc>
                <a:spcPct val="90000"/>
              </a:lnSpc>
              <a:spcBef>
                <a:spcPts val="500"/>
              </a:spcBef>
              <a:spcAft>
                <a:spcPts val="0"/>
              </a:spcAft>
              <a:buSzPct val="75000"/>
              <a:buChar char="•"/>
            </a:pPr>
            <a:r>
              <a:rPr lang="en-US" dirty="0"/>
              <a:t>If you are having trouble with your </a:t>
            </a:r>
            <a:r>
              <a:rPr lang="en-US" dirty="0" err="1"/>
              <a:t>REDCap</a:t>
            </a:r>
            <a:r>
              <a:rPr lang="en-US" dirty="0"/>
              <a:t> account, please submit a service ticket through PMACS/DART to the </a:t>
            </a:r>
            <a:r>
              <a:rPr lang="en-US" dirty="0" err="1"/>
              <a:t>REDCap</a:t>
            </a:r>
            <a:r>
              <a:rPr lang="en-US" dirty="0"/>
              <a:t> Team:</a:t>
            </a:r>
            <a:endParaRPr dirty="0"/>
          </a:p>
          <a:p>
            <a:pPr marL="685800" lvl="1" indent="-202882" algn="l" rtl="0">
              <a:spcBef>
                <a:spcPts val="500"/>
              </a:spcBef>
              <a:spcAft>
                <a:spcPts val="0"/>
              </a:spcAft>
              <a:buSzPct val="75000"/>
              <a:buChar char="•"/>
            </a:pPr>
            <a:r>
              <a:rPr lang="en-US" u="sng" dirty="0">
                <a:solidFill>
                  <a:schemeClr val="hlink"/>
                </a:solidFill>
                <a:hlinkClick r:id="rId4"/>
              </a:rPr>
              <a:t>https://helpdesk.pmacs.upenn.edu/</a:t>
            </a:r>
            <a:endParaRPr dirty="0"/>
          </a:p>
          <a:p>
            <a:pPr marL="1143000" lvl="2" indent="-202882" algn="l" rtl="0">
              <a:lnSpc>
                <a:spcPct val="90000"/>
              </a:lnSpc>
              <a:spcBef>
                <a:spcPts val="500"/>
              </a:spcBef>
              <a:spcAft>
                <a:spcPts val="0"/>
              </a:spcAft>
              <a:buSzPct val="90000"/>
              <a:buChar char="•"/>
            </a:pPr>
            <a:r>
              <a:rPr lang="en-US" dirty="0"/>
              <a:t>1) Login with your PMACS/DART account</a:t>
            </a:r>
            <a:endParaRPr dirty="0"/>
          </a:p>
          <a:p>
            <a:pPr marL="1143000" lvl="2" indent="-202882" algn="l" rtl="0">
              <a:lnSpc>
                <a:spcPct val="90000"/>
              </a:lnSpc>
              <a:spcBef>
                <a:spcPts val="500"/>
              </a:spcBef>
              <a:spcAft>
                <a:spcPts val="0"/>
              </a:spcAft>
              <a:buSzPct val="90000"/>
              <a:buChar char="•"/>
            </a:pPr>
            <a:r>
              <a:rPr lang="en-US" dirty="0"/>
              <a:t>2) Select New/New Ticket from Queue/</a:t>
            </a:r>
            <a:r>
              <a:rPr lang="en-US" dirty="0" err="1"/>
              <a:t>REDCap</a:t>
            </a:r>
            <a:endParaRPr dirty="0"/>
          </a:p>
          <a:p>
            <a:pPr marL="1143000" lvl="2" indent="-202882" algn="l" rtl="0">
              <a:lnSpc>
                <a:spcPct val="90000"/>
              </a:lnSpc>
              <a:spcBef>
                <a:spcPts val="500"/>
              </a:spcBef>
              <a:spcAft>
                <a:spcPts val="0"/>
              </a:spcAft>
              <a:buSzPct val="90000"/>
              <a:buChar char="•"/>
            </a:pPr>
            <a:r>
              <a:rPr lang="en-US" dirty="0"/>
              <a:t>3) Include Magda, Jacqueline and Josh in your CC list on the ticket </a:t>
            </a:r>
            <a:endParaRPr dirty="0"/>
          </a:p>
          <a:p>
            <a:pPr marL="228600" lvl="0" indent="-201930" algn="l" rtl="0">
              <a:lnSpc>
                <a:spcPct val="90000"/>
              </a:lnSpc>
              <a:spcBef>
                <a:spcPts val="1000"/>
              </a:spcBef>
              <a:spcAft>
                <a:spcPts val="0"/>
              </a:spcAft>
              <a:buClr>
                <a:schemeClr val="dk1"/>
              </a:buClr>
              <a:buSzPct val="100000"/>
              <a:buChar char="•"/>
            </a:pPr>
            <a:r>
              <a:rPr lang="en-US" dirty="0"/>
              <a:t>HIPAA Compliant – the </a:t>
            </a:r>
            <a:r>
              <a:rPr lang="en-US" dirty="0" err="1"/>
              <a:t>REDCap</a:t>
            </a:r>
            <a:r>
              <a:rPr lang="en-US" dirty="0"/>
              <a:t> Server is located behind the Penn Medicine firewall </a:t>
            </a:r>
            <a:endParaRPr dirty="0"/>
          </a:p>
          <a:p>
            <a:pPr marL="228600" lvl="0" indent="-201930" algn="l" rtl="0">
              <a:lnSpc>
                <a:spcPct val="90000"/>
              </a:lnSpc>
              <a:spcBef>
                <a:spcPts val="1000"/>
              </a:spcBef>
              <a:spcAft>
                <a:spcPts val="0"/>
              </a:spcAft>
              <a:buClr>
                <a:schemeClr val="dk1"/>
              </a:buClr>
              <a:buSzPct val="100000"/>
              <a:buChar char="•"/>
            </a:pPr>
            <a:r>
              <a:rPr lang="en-US" dirty="0"/>
              <a:t>Web-based interface makes it available</a:t>
            </a:r>
            <a:endParaRPr dirty="0"/>
          </a:p>
          <a:p>
            <a:pPr marL="228600" lvl="0" indent="-201930" algn="l" rtl="0">
              <a:lnSpc>
                <a:spcPct val="90000"/>
              </a:lnSpc>
              <a:spcBef>
                <a:spcPts val="1000"/>
              </a:spcBef>
              <a:spcAft>
                <a:spcPts val="0"/>
              </a:spcAft>
              <a:buClr>
                <a:schemeClr val="dk1"/>
              </a:buClr>
              <a:buSzPct val="100000"/>
              <a:buChar char="•"/>
            </a:pPr>
            <a:r>
              <a:rPr lang="en-US" dirty="0"/>
              <a:t>Reporting allows for export of de-identified data</a:t>
            </a:r>
            <a:endParaRPr dirty="0"/>
          </a:p>
          <a:p>
            <a:pPr marL="228600" lvl="0" indent="-201930" algn="l" rtl="0">
              <a:lnSpc>
                <a:spcPct val="90000"/>
              </a:lnSpc>
              <a:spcBef>
                <a:spcPts val="1000"/>
              </a:spcBef>
              <a:spcAft>
                <a:spcPts val="0"/>
              </a:spcAft>
              <a:buClr>
                <a:schemeClr val="dk1"/>
              </a:buClr>
              <a:buSzPct val="100000"/>
              <a:buChar char="•"/>
            </a:pPr>
            <a:r>
              <a:rPr lang="en-US" dirty="0" err="1"/>
              <a:t>REDCap</a:t>
            </a:r>
            <a:r>
              <a:rPr lang="en-US" dirty="0"/>
              <a:t> support team </a:t>
            </a:r>
            <a:endParaRPr dirty="0"/>
          </a:p>
        </p:txBody>
      </p:sp>
      <p:sp>
        <p:nvSpPr>
          <p:cNvPr id="709" name="Google Shape;70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244444"/>
              <a:buFont typeface="Calibri"/>
              <a:buNone/>
            </a:pPr>
            <a:r>
              <a:rPr lang="en-US"/>
              <a:t>REDCap</a:t>
            </a:r>
            <a:br>
              <a:rPr lang="en-US"/>
            </a:br>
            <a:r>
              <a:rPr lang="en-US" sz="1800" u="sng">
                <a:solidFill>
                  <a:schemeClr val="hlink"/>
                </a:solidFill>
                <a:hlinkClick r:id="rId5"/>
              </a:rPr>
              <a:t>https://redcap.med.upenn.edu/</a:t>
            </a:r>
            <a:endParaRPr sz="1800"/>
          </a:p>
          <a:p>
            <a:pPr marL="0" lvl="0" indent="0" algn="l" rtl="0">
              <a:lnSpc>
                <a:spcPct val="90000"/>
              </a:lnSpc>
              <a:spcBef>
                <a:spcPts val="0"/>
              </a:spcBef>
              <a:spcAft>
                <a:spcPts val="0"/>
              </a:spcAft>
              <a:buClr>
                <a:schemeClr val="dk1"/>
              </a:buClr>
              <a:buSzPct val="244444"/>
              <a:buFont typeface="Calibri"/>
              <a:buNone/>
            </a:pPr>
            <a:r>
              <a:rPr lang="en-US" sz="1800"/>
              <a:t>login with PennKey and PMACS password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51"/>
          <p:cNvSpPr txBox="1">
            <a:spLocks noGrp="1"/>
          </p:cNvSpPr>
          <p:nvPr>
            <p:ph type="title"/>
          </p:nvPr>
        </p:nvSpPr>
        <p:spPr>
          <a:xfrm>
            <a:off x="838199" y="365125"/>
            <a:ext cx="1079847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UPHS Access</a:t>
            </a:r>
            <a:endParaRPr/>
          </a:p>
        </p:txBody>
      </p:sp>
      <p:sp>
        <p:nvSpPr>
          <p:cNvPr id="716" name="Google Shape;716;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81940" algn="l" rtl="0">
              <a:lnSpc>
                <a:spcPct val="90000"/>
              </a:lnSpc>
              <a:spcBef>
                <a:spcPts val="1000"/>
              </a:spcBef>
              <a:spcAft>
                <a:spcPts val="0"/>
              </a:spcAft>
              <a:buClr>
                <a:schemeClr val="dk1"/>
              </a:buClr>
              <a:buSzPts val="2800"/>
              <a:buFont typeface="Calibri"/>
              <a:buChar char="-"/>
            </a:pPr>
            <a:r>
              <a:rPr lang="en-US"/>
              <a:t>Create a UPHS Account: </a:t>
            </a:r>
            <a:endParaRPr/>
          </a:p>
          <a:p>
            <a:pPr marL="685800" lvl="1" indent="-274319" algn="l" rtl="0">
              <a:lnSpc>
                <a:spcPct val="90000"/>
              </a:lnSpc>
              <a:spcBef>
                <a:spcPts val="500"/>
              </a:spcBef>
              <a:spcAft>
                <a:spcPts val="0"/>
              </a:spcAft>
              <a:buClr>
                <a:schemeClr val="dk1"/>
              </a:buClr>
              <a:buSzPts val="2400"/>
              <a:buFont typeface="Calibri"/>
              <a:buChar char="-"/>
            </a:pPr>
            <a:r>
              <a:rPr lang="en-US"/>
              <a:t>Email Carolyn/Chadric for UPHS account request</a:t>
            </a:r>
            <a:endParaRPr/>
          </a:p>
          <a:p>
            <a:pPr marL="685800" lvl="1" indent="-236219" algn="l" rtl="0">
              <a:lnSpc>
                <a:spcPct val="90000"/>
              </a:lnSpc>
              <a:spcBef>
                <a:spcPts val="500"/>
              </a:spcBef>
              <a:spcAft>
                <a:spcPts val="0"/>
              </a:spcAft>
              <a:buSzPts val="1800"/>
              <a:buChar char="-"/>
            </a:pPr>
            <a:r>
              <a:rPr lang="en-US"/>
              <a:t>Process takes around a week</a:t>
            </a:r>
            <a:endParaRPr/>
          </a:p>
          <a:p>
            <a:pPr marL="685800" lvl="1" indent="-274319" algn="l" rtl="0">
              <a:lnSpc>
                <a:spcPct val="90000"/>
              </a:lnSpc>
              <a:spcBef>
                <a:spcPts val="500"/>
              </a:spcBef>
              <a:spcAft>
                <a:spcPts val="0"/>
              </a:spcAft>
              <a:buClr>
                <a:schemeClr val="dk1"/>
              </a:buClr>
              <a:buSzPts val="2400"/>
              <a:buFont typeface="Calibri"/>
              <a:buChar char="-"/>
            </a:pPr>
            <a:r>
              <a:rPr lang="en-US"/>
              <a:t>You will be granted an account and a PennMedicine email address</a:t>
            </a:r>
            <a:endParaRPr/>
          </a:p>
          <a:p>
            <a:pPr marL="685800" lvl="1" indent="-121919" algn="l" rtl="0">
              <a:lnSpc>
                <a:spcPct val="90000"/>
              </a:lnSpc>
              <a:spcBef>
                <a:spcPts val="500"/>
              </a:spcBef>
              <a:spcAft>
                <a:spcPts val="0"/>
              </a:spcAft>
              <a:buClr>
                <a:schemeClr val="dk1"/>
              </a:buClr>
              <a:buSzPts val="2400"/>
              <a:buFont typeface="Calibri"/>
              <a:buNone/>
            </a:pPr>
            <a:endParaRPr/>
          </a:p>
          <a:p>
            <a:pPr marL="685800" lvl="1" indent="-121919" algn="l" rtl="0">
              <a:lnSpc>
                <a:spcPct val="90000"/>
              </a:lnSpc>
              <a:spcBef>
                <a:spcPts val="500"/>
              </a:spcBef>
              <a:spcAft>
                <a:spcPts val="0"/>
              </a:spcAft>
              <a:buClr>
                <a:schemeClr val="dk1"/>
              </a:buClr>
              <a:buSzPts val="2400"/>
              <a:buFont typeface="Calibri"/>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g12e90211810_0_379"/>
          <p:cNvPicPr preferRelativeResize="0"/>
          <p:nvPr/>
        </p:nvPicPr>
        <p:blipFill rotWithShape="1">
          <a:blip r:embed="rId3">
            <a:alphaModFix/>
          </a:blip>
          <a:srcRect r="2276"/>
          <a:stretch/>
        </p:blipFill>
        <p:spPr>
          <a:xfrm>
            <a:off x="4964308" y="1533526"/>
            <a:ext cx="7160887" cy="4800601"/>
          </a:xfrm>
          <a:prstGeom prst="rect">
            <a:avLst/>
          </a:prstGeom>
          <a:noFill/>
          <a:ln>
            <a:noFill/>
          </a:ln>
        </p:spPr>
      </p:pic>
      <p:sp>
        <p:nvSpPr>
          <p:cNvPr id="723" name="Google Shape;723;g12e90211810_0_37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Penn Med Access Portal</a:t>
            </a:r>
            <a:br>
              <a:rPr lang="en-US"/>
            </a:br>
            <a:r>
              <a:rPr lang="en-US" sz="1800"/>
              <a:t>pennmedaccess.uphs.upenn.edu</a:t>
            </a:r>
            <a:br>
              <a:rPr lang="en-US" sz="1800"/>
            </a:br>
            <a:r>
              <a:rPr lang="en-US" sz="1800"/>
              <a:t>login with UPHS Account credentials</a:t>
            </a:r>
            <a:endParaRPr/>
          </a:p>
        </p:txBody>
      </p:sp>
      <p:sp>
        <p:nvSpPr>
          <p:cNvPr id="724" name="Google Shape;724;g12e90211810_0_379"/>
          <p:cNvSpPr/>
          <p:nvPr/>
        </p:nvSpPr>
        <p:spPr>
          <a:xfrm>
            <a:off x="6937314" y="5292791"/>
            <a:ext cx="1317300" cy="481800"/>
          </a:xfrm>
          <a:prstGeom prst="donut">
            <a:avLst>
              <a:gd name="adj" fmla="val 841"/>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725" name="Google Shape;725;g12e90211810_0_379"/>
          <p:cNvSpPr txBox="1">
            <a:spLocks noGrp="1"/>
          </p:cNvSpPr>
          <p:nvPr>
            <p:ph type="body" idx="1"/>
          </p:nvPr>
        </p:nvSpPr>
        <p:spPr>
          <a:xfrm>
            <a:off x="838200" y="1825625"/>
            <a:ext cx="41262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go to Penn Med Access Portal website</a:t>
            </a:r>
            <a:endParaRPr/>
          </a:p>
          <a:p>
            <a:pPr marL="228600" lvl="0" indent="-228600" algn="l" rtl="0">
              <a:lnSpc>
                <a:spcPct val="90000"/>
              </a:lnSpc>
              <a:spcBef>
                <a:spcPts val="0"/>
              </a:spcBef>
              <a:spcAft>
                <a:spcPts val="0"/>
              </a:spcAft>
              <a:buClr>
                <a:schemeClr val="dk1"/>
              </a:buClr>
              <a:buSzPts val="2800"/>
              <a:buChar char="•"/>
            </a:pPr>
            <a:r>
              <a:rPr lang="en-US"/>
              <a:t>log in with UPHS account credentials</a:t>
            </a:r>
            <a:endParaRPr/>
          </a:p>
          <a:p>
            <a:pPr marL="228600" lvl="0" indent="-292100" algn="l" rtl="0">
              <a:spcBef>
                <a:spcPts val="0"/>
              </a:spcBef>
              <a:spcAft>
                <a:spcPts val="0"/>
              </a:spcAft>
              <a:buSzPts val="2800"/>
              <a:buChar char="•"/>
            </a:pPr>
            <a:r>
              <a:rPr lang="en-US"/>
              <a:t>open Penn Med Office 365 to access Penn Medicine email</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41934" algn="l" rtl="0">
              <a:lnSpc>
                <a:spcPct val="90000"/>
              </a:lnSpc>
              <a:spcBef>
                <a:spcPts val="0"/>
              </a:spcBef>
              <a:spcAft>
                <a:spcPts val="0"/>
              </a:spcAft>
              <a:buClr>
                <a:schemeClr val="dk1"/>
              </a:buClr>
              <a:buSzPct val="100000"/>
              <a:buChar char="•"/>
            </a:pPr>
            <a:r>
              <a:rPr lang="en-US"/>
              <a:t>Penn Med Office 365</a:t>
            </a:r>
            <a:endParaRPr/>
          </a:p>
          <a:p>
            <a:pPr marL="228600" lvl="0" indent="-241934" algn="l" rtl="0">
              <a:lnSpc>
                <a:spcPct val="90000"/>
              </a:lnSpc>
              <a:spcBef>
                <a:spcPts val="1000"/>
              </a:spcBef>
              <a:spcAft>
                <a:spcPts val="0"/>
              </a:spcAft>
              <a:buClr>
                <a:schemeClr val="dk1"/>
              </a:buClr>
              <a:buSzPct val="100000"/>
              <a:buChar char="•"/>
            </a:pPr>
            <a:r>
              <a:rPr lang="en-US"/>
              <a:t>Secure email communication:</a:t>
            </a:r>
            <a:endParaRPr/>
          </a:p>
          <a:p>
            <a:pPr marL="685800" lvl="1" indent="-240030" algn="l" rtl="0">
              <a:lnSpc>
                <a:spcPct val="90000"/>
              </a:lnSpc>
              <a:spcBef>
                <a:spcPts val="500"/>
              </a:spcBef>
              <a:spcAft>
                <a:spcPts val="0"/>
              </a:spcAft>
              <a:buClr>
                <a:schemeClr val="dk1"/>
              </a:buClr>
              <a:buSzPct val="100000"/>
              <a:buChar char="•"/>
            </a:pPr>
            <a:r>
              <a:rPr lang="en-US"/>
              <a:t>Between PennMedicine addresses</a:t>
            </a:r>
            <a:endParaRPr/>
          </a:p>
          <a:p>
            <a:pPr marL="685800" lvl="1" indent="-240030" algn="l" rtl="0">
              <a:lnSpc>
                <a:spcPct val="90000"/>
              </a:lnSpc>
              <a:spcBef>
                <a:spcPts val="500"/>
              </a:spcBef>
              <a:spcAft>
                <a:spcPts val="0"/>
              </a:spcAft>
              <a:buClr>
                <a:schemeClr val="dk1"/>
              </a:buClr>
              <a:buSzPct val="100000"/>
              <a:buChar char="•"/>
            </a:pPr>
            <a:r>
              <a:rPr lang="en-US"/>
              <a:t>Between PennMedicine and UPHS addresses</a:t>
            </a:r>
            <a:endParaRPr/>
          </a:p>
          <a:p>
            <a:pPr marL="685800" lvl="1" indent="-240030" algn="l" rtl="0">
              <a:lnSpc>
                <a:spcPct val="90000"/>
              </a:lnSpc>
              <a:spcBef>
                <a:spcPts val="500"/>
              </a:spcBef>
              <a:spcAft>
                <a:spcPts val="0"/>
              </a:spcAft>
              <a:buClr>
                <a:schemeClr val="dk1"/>
              </a:buClr>
              <a:buSzPct val="100000"/>
              <a:buChar char="•"/>
            </a:pPr>
            <a:r>
              <a:rPr lang="en-US"/>
              <a:t>Between UPHS addresses</a:t>
            </a:r>
            <a:endParaRPr/>
          </a:p>
          <a:p>
            <a:pPr marL="228600" lvl="0" indent="-241934" algn="l" rtl="0">
              <a:lnSpc>
                <a:spcPct val="90000"/>
              </a:lnSpc>
              <a:spcBef>
                <a:spcPts val="1000"/>
              </a:spcBef>
              <a:spcAft>
                <a:spcPts val="0"/>
              </a:spcAft>
              <a:buClr>
                <a:schemeClr val="dk1"/>
              </a:buClr>
              <a:buSzPct val="100000"/>
              <a:buChar char="•"/>
            </a:pPr>
            <a:r>
              <a:rPr lang="en-US"/>
              <a:t>Insecure email communication: </a:t>
            </a:r>
            <a:endParaRPr/>
          </a:p>
          <a:p>
            <a:pPr marL="685800" lvl="1" indent="-240030" algn="l" rtl="0">
              <a:lnSpc>
                <a:spcPct val="90000"/>
              </a:lnSpc>
              <a:spcBef>
                <a:spcPts val="500"/>
              </a:spcBef>
              <a:spcAft>
                <a:spcPts val="0"/>
              </a:spcAft>
              <a:buClr>
                <a:schemeClr val="dk1"/>
              </a:buClr>
              <a:buSzPct val="100000"/>
              <a:buChar char="•"/>
            </a:pPr>
            <a:r>
              <a:rPr lang="en-US"/>
              <a:t>Between SEAS addresses</a:t>
            </a:r>
            <a:endParaRPr/>
          </a:p>
          <a:p>
            <a:pPr marL="685800" lvl="1" indent="-240030" algn="l" rtl="0">
              <a:lnSpc>
                <a:spcPct val="90000"/>
              </a:lnSpc>
              <a:spcBef>
                <a:spcPts val="500"/>
              </a:spcBef>
              <a:spcAft>
                <a:spcPts val="0"/>
              </a:spcAft>
              <a:buClr>
                <a:schemeClr val="dk1"/>
              </a:buClr>
              <a:buSzPct val="100000"/>
              <a:buChar char="•"/>
            </a:pPr>
            <a:r>
              <a:rPr lang="en-US"/>
              <a:t>Between SAS addresses</a:t>
            </a:r>
            <a:endParaRPr/>
          </a:p>
          <a:p>
            <a:pPr marL="685800" lvl="1" indent="-240030" algn="l" rtl="0">
              <a:lnSpc>
                <a:spcPct val="90000"/>
              </a:lnSpc>
              <a:spcBef>
                <a:spcPts val="500"/>
              </a:spcBef>
              <a:spcAft>
                <a:spcPts val="0"/>
              </a:spcAft>
              <a:buClr>
                <a:schemeClr val="dk1"/>
              </a:buClr>
              <a:buSzPct val="100000"/>
              <a:buChar char="•"/>
            </a:pPr>
            <a:r>
              <a:rPr lang="en-US"/>
              <a:t>Between PennMedicine/UPHS and SEAS/SAS</a:t>
            </a:r>
            <a:endParaRPr/>
          </a:p>
          <a:p>
            <a:pPr marL="685800" lvl="1" indent="-240030" algn="l" rtl="0">
              <a:lnSpc>
                <a:spcPct val="90000"/>
              </a:lnSpc>
              <a:spcBef>
                <a:spcPts val="500"/>
              </a:spcBef>
              <a:spcAft>
                <a:spcPts val="0"/>
              </a:spcAft>
              <a:buClr>
                <a:schemeClr val="dk1"/>
              </a:buClr>
              <a:buSzPct val="100000"/>
              <a:buChar char="•"/>
            </a:pPr>
            <a:r>
              <a:rPr lang="en-US"/>
              <a:t>Any personal email addresses</a:t>
            </a:r>
            <a:endParaRPr/>
          </a:p>
          <a:p>
            <a:pPr marL="228600" lvl="0" indent="-241934" algn="l" rtl="0">
              <a:lnSpc>
                <a:spcPct val="90000"/>
              </a:lnSpc>
              <a:spcBef>
                <a:spcPts val="1000"/>
              </a:spcBef>
              <a:spcAft>
                <a:spcPts val="0"/>
              </a:spcAft>
              <a:buClr>
                <a:schemeClr val="dk1"/>
              </a:buClr>
              <a:buSzPct val="100000"/>
              <a:buChar char="•"/>
            </a:pPr>
            <a:r>
              <a:rPr lang="en-US"/>
              <a:t>Need to send a secure file? </a:t>
            </a:r>
            <a:endParaRPr/>
          </a:p>
          <a:p>
            <a:pPr marL="685800" lvl="1" indent="-240030" algn="l" rtl="0">
              <a:lnSpc>
                <a:spcPct val="90000"/>
              </a:lnSpc>
              <a:spcBef>
                <a:spcPts val="500"/>
              </a:spcBef>
              <a:spcAft>
                <a:spcPts val="0"/>
              </a:spcAft>
              <a:buSzPct val="100000"/>
              <a:buChar char="•"/>
            </a:pPr>
            <a:r>
              <a:rPr lang="en-US">
                <a:highlight>
                  <a:srgbClr val="FFFFFF"/>
                </a:highlight>
              </a:rPr>
              <a:t>Secure file share instructions on lab archives</a:t>
            </a:r>
            <a:endParaRPr>
              <a:highlight>
                <a:srgbClr val="FFFFFF"/>
              </a:highlight>
            </a:endParaRPr>
          </a:p>
          <a:p>
            <a:pPr marL="685800" lvl="1" indent="-240030" algn="l" rtl="0">
              <a:lnSpc>
                <a:spcPct val="90000"/>
              </a:lnSpc>
              <a:spcBef>
                <a:spcPts val="500"/>
              </a:spcBef>
              <a:spcAft>
                <a:spcPts val="0"/>
              </a:spcAft>
              <a:buClr>
                <a:schemeClr val="dk1"/>
              </a:buClr>
              <a:buSzPct val="100000"/>
              <a:buChar char="•"/>
            </a:pPr>
            <a:r>
              <a:rPr lang="en-US"/>
              <a:t>You can always ask Magda, Jacqueline, or Josh</a:t>
            </a:r>
            <a:endParaRPr/>
          </a:p>
        </p:txBody>
      </p:sp>
      <p:sp>
        <p:nvSpPr>
          <p:cNvPr id="732" name="Google Shape;732;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Penn Medicine Email</a:t>
            </a:r>
            <a:br>
              <a:rPr lang="en-US"/>
            </a:br>
            <a:r>
              <a:rPr lang="en-US" sz="1800"/>
              <a:t>pennmedaccess.uphs.upenn.edu</a:t>
            </a:r>
            <a:br>
              <a:rPr lang="en-US" sz="1800"/>
            </a:br>
            <a:r>
              <a:rPr lang="en-US" sz="1800"/>
              <a:t>login with UPHS Account credentials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g12ee0ae5379_0_5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LabArchives</a:t>
            </a:r>
            <a:endParaRPr/>
          </a:p>
        </p:txBody>
      </p:sp>
      <p:sp>
        <p:nvSpPr>
          <p:cNvPr id="739" name="Google Shape;739;g12ee0ae5379_0_5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cloud-based lab notebook platform used by the CNT as a wiki to store documentation</a:t>
            </a:r>
            <a:endParaRPr/>
          </a:p>
          <a:p>
            <a:pPr marL="914400" lvl="1" indent="-342900" algn="l" rtl="0">
              <a:spcBef>
                <a:spcPts val="0"/>
              </a:spcBef>
              <a:spcAft>
                <a:spcPts val="0"/>
              </a:spcAft>
              <a:buSzPts val="1800"/>
              <a:buChar char="-"/>
            </a:pPr>
            <a:r>
              <a:rPr lang="en-US"/>
              <a:t>need PennKey and password to log in</a:t>
            </a:r>
            <a:endParaRPr/>
          </a:p>
          <a:p>
            <a:pPr marL="457200" lvl="0" indent="-342900" algn="l" rtl="0">
              <a:spcBef>
                <a:spcPts val="0"/>
              </a:spcBef>
              <a:spcAft>
                <a:spcPts val="0"/>
              </a:spcAft>
              <a:buSzPts val="1800"/>
              <a:buChar char="-"/>
            </a:pPr>
            <a:r>
              <a:rPr lang="en-US" u="sng">
                <a:solidFill>
                  <a:schemeClr val="hlink"/>
                </a:solidFill>
                <a:hlinkClick r:id="rId3"/>
              </a:rPr>
              <a:t>https://mynotebook.labarchives.com/login</a:t>
            </a:r>
            <a:endParaRPr/>
          </a:p>
          <a:p>
            <a:pPr marL="914400" lvl="1" indent="-342900" algn="l" rtl="0">
              <a:spcBef>
                <a:spcPts val="0"/>
              </a:spcBef>
              <a:spcAft>
                <a:spcPts val="0"/>
              </a:spcAft>
              <a:buSzPts val="1800"/>
              <a:buChar char="-"/>
            </a:pPr>
            <a:r>
              <a:rPr lang="en-US"/>
              <a:t>Select Institution</a:t>
            </a:r>
            <a:endParaRPr/>
          </a:p>
          <a:p>
            <a:pPr marL="914400" lvl="1" indent="-342900" algn="l" rtl="0">
              <a:spcBef>
                <a:spcPts val="0"/>
              </a:spcBef>
              <a:spcAft>
                <a:spcPts val="0"/>
              </a:spcAft>
              <a:buSzPts val="1800"/>
              <a:buChar char="-"/>
            </a:pPr>
            <a:r>
              <a:rPr lang="en-US"/>
              <a:t>choose University of Pennsylvania from the drop down menu</a:t>
            </a:r>
            <a:endParaRPr/>
          </a:p>
          <a:p>
            <a:pPr marL="914400" lvl="1" indent="-342900" algn="l" rtl="0">
              <a:spcBef>
                <a:spcPts val="0"/>
              </a:spcBef>
              <a:spcAft>
                <a:spcPts val="0"/>
              </a:spcAft>
              <a:buSzPts val="1800"/>
              <a:buChar char="-"/>
            </a:pPr>
            <a:r>
              <a:rPr lang="en-US"/>
              <a:t>click Go to Institution’s Login</a:t>
            </a:r>
            <a:endParaRPr/>
          </a:p>
          <a:p>
            <a:pPr marL="457200" lvl="0" indent="-342900" algn="l" rtl="0">
              <a:spcBef>
                <a:spcPts val="0"/>
              </a:spcBef>
              <a:spcAft>
                <a:spcPts val="0"/>
              </a:spcAft>
              <a:buSzPts val="1800"/>
              <a:buChar char="-"/>
            </a:pPr>
            <a:r>
              <a:rPr lang="en-US"/>
              <a:t>this slide and other documentation are stored in LabArchives</a:t>
            </a:r>
            <a:endParaRPr/>
          </a:p>
          <a:p>
            <a:pPr marL="914400" lvl="1" indent="-342900" algn="l" rtl="0">
              <a:spcBef>
                <a:spcPts val="0"/>
              </a:spcBef>
              <a:spcAft>
                <a:spcPts val="0"/>
              </a:spcAft>
              <a:buSzPts val="1800"/>
              <a:buChar char="-"/>
            </a:pPr>
            <a:r>
              <a:rPr lang="en-US"/>
              <a:t>go to CNT Notebook / Training / CNT Summer Orientation 2022</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Id="rId1" Type="http://schemas.openxmlformats.org/officeDocument/2006/relationships/customXmlProps" Target="itemProps1.xml"/>
  </Relationships>

</file>

<file path=customXml/item1.xml><?xml version="1.0" encoding="utf-8"?>
<LabArchives xmlns:xsi="http://www.w3.org/2001/XMLSchema-instance" xmlns:xsd="http://www.w3.org/2001/XMLSchema">
  <BaseUri>https://mynotebook.labarchives.com</BaseUri>
  <eid>MjI4NC4xfDY5MzQ2NS8xNzU3L0VudHJ5UGFydC8xNTgwNTk4ODg0fDU3OTguMDk5OTk5OTk5OTk5</eid>
  <version>1</version>
  <updated-at>2023-03-17T16:14:58Z</updated-at>
</LabArchives>
</file>

<file path=customXml/itemProps1.xml><?xml version="1.0" encoding="utf-8"?>
<ds:datastoreItem xmlns:ds="http://schemas.openxmlformats.org/officeDocument/2006/customXml" ds:itemID="{6B97E13C-BD16-426F-A552-122975220779}">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49</TotalTime>
  <Words>2624</Words>
  <Application>Microsoft Macintosh PowerPoint</Application>
  <PresentationFormat>Widescreen</PresentationFormat>
  <Paragraphs>470</Paragraphs>
  <Slides>39</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Open Sans</vt:lpstr>
      <vt:lpstr>Office Theme</vt:lpstr>
      <vt:lpstr>Human Subjects Protections</vt:lpstr>
      <vt:lpstr>What is PHI?</vt:lpstr>
      <vt:lpstr>18 HIPAA Identifiers – direct identifiers </vt:lpstr>
      <vt:lpstr>Datasets are ____ if they contain _____ .</vt:lpstr>
      <vt:lpstr>CNT Data</vt:lpstr>
      <vt:lpstr>Penn Medicine is our Covered Entity  Where PHI is allowed</vt:lpstr>
      <vt:lpstr>CNT Computing Networks</vt:lpstr>
      <vt:lpstr>CNT Computing Schematic</vt:lpstr>
      <vt:lpstr>Account Access Cheat Sheet</vt:lpstr>
      <vt:lpstr>Where can you save and use data?</vt:lpstr>
      <vt:lpstr>Data storage locations</vt:lpstr>
      <vt:lpstr>Data type =&gt; data storage</vt:lpstr>
      <vt:lpstr>Borel - no PHI allowed</vt:lpstr>
      <vt:lpstr>Borel – SEAS server – NO PHI borel.seas.upenn.edu</vt:lpstr>
      <vt:lpstr>samba mount borel borel.seas.upenn.edu</vt:lpstr>
      <vt:lpstr>ssh into borel borel.seas.upenn.edu</vt:lpstr>
      <vt:lpstr>Borel – SEAS server – NO PHI borel.seas.upenn.edu</vt:lpstr>
      <vt:lpstr>Borel demo</vt:lpstr>
      <vt:lpstr>IEEG.org - no PHI allowed</vt:lpstr>
      <vt:lpstr>IEEG.org</vt:lpstr>
      <vt:lpstr>PowerPoint Presentation</vt:lpstr>
      <vt:lpstr>PowerPoint Presentation</vt:lpstr>
      <vt:lpstr>PowerPoint Presentation</vt:lpstr>
      <vt:lpstr>PowerPoint Presentation</vt:lpstr>
      <vt:lpstr>PowerPoint Presentation</vt:lpstr>
      <vt:lpstr>BSC - no PHI allowed</vt:lpstr>
      <vt:lpstr>BSC Cluster</vt:lpstr>
      <vt:lpstr>BSC - direct SSH</vt:lpstr>
      <vt:lpstr>PowerPoint Presentation</vt:lpstr>
      <vt:lpstr>If you need to access PHI data…</vt:lpstr>
      <vt:lpstr>cnt1 / cnt-fs - PHI allowed</vt:lpstr>
      <vt:lpstr>cnt1 Linux server / cnt-fs Windows file share</vt:lpstr>
      <vt:lpstr>cnt1 / cnt-fs demo</vt:lpstr>
      <vt:lpstr>REDCap - PHI allowed</vt:lpstr>
      <vt:lpstr>REDCap https://redcap.med.upenn.edu/ login with PennKey and PMACS password</vt:lpstr>
      <vt:lpstr>UPHS Access</vt:lpstr>
      <vt:lpstr>Penn Med Access Portal pennmedaccess.uphs.upenn.edu login with UPHS Account credentials</vt:lpstr>
      <vt:lpstr>Penn Medicine Email pennmedaccess.uphs.upenn.edu login with UPHS Account credentials</vt:lpstr>
      <vt:lpstr>LabArchives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CNT Summer Orientation 2022</dc:title>
  <dc:creator>Asuncion, Joshua</dc:creator>
  <cp:lastModifiedBy>Dunn, Michelle (PSOM-SOM O365)</cp:lastModifiedBy>
  <cp:revision>67</cp:revision>
  <dcterms:created xsi:type="dcterms:W3CDTF">2022-05-20T18:53:55Z</dcterms:created>
  <dcterms:modified xsi:type="dcterms:W3CDTF">2023-03-17T16:14:55Z</dcterms:modified>
</cp:coreProperties>
</file>